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  <p:sldMasterId id="2147483692" r:id="rId3"/>
    <p:sldMasterId id="2147483707" r:id="rId4"/>
  </p:sldMasterIdLst>
  <p:notesMasterIdLst>
    <p:notesMasterId r:id="rId54"/>
  </p:notesMasterIdLst>
  <p:sldIdLst>
    <p:sldId id="277" r:id="rId5"/>
    <p:sldId id="311" r:id="rId6"/>
    <p:sldId id="349" r:id="rId7"/>
    <p:sldId id="356" r:id="rId8"/>
    <p:sldId id="351" r:id="rId9"/>
    <p:sldId id="352" r:id="rId10"/>
    <p:sldId id="353" r:id="rId11"/>
    <p:sldId id="354" r:id="rId12"/>
    <p:sldId id="355" r:id="rId13"/>
    <p:sldId id="350" r:id="rId14"/>
    <p:sldId id="260" r:id="rId15"/>
    <p:sldId id="312" r:id="rId16"/>
    <p:sldId id="313" r:id="rId17"/>
    <p:sldId id="327" r:id="rId18"/>
    <p:sldId id="328" r:id="rId19"/>
    <p:sldId id="329" r:id="rId20"/>
    <p:sldId id="330" r:id="rId21"/>
    <p:sldId id="317" r:id="rId22"/>
    <p:sldId id="331" r:id="rId23"/>
    <p:sldId id="333" r:id="rId24"/>
    <p:sldId id="332" r:id="rId25"/>
    <p:sldId id="334" r:id="rId26"/>
    <p:sldId id="318" r:id="rId27"/>
    <p:sldId id="319" r:id="rId28"/>
    <p:sldId id="323" r:id="rId29"/>
    <p:sldId id="320" r:id="rId30"/>
    <p:sldId id="335" r:id="rId31"/>
    <p:sldId id="336" r:id="rId32"/>
    <p:sldId id="338" r:id="rId33"/>
    <p:sldId id="324" r:id="rId34"/>
    <p:sldId id="325" r:id="rId35"/>
    <p:sldId id="326" r:id="rId36"/>
    <p:sldId id="339" r:id="rId37"/>
    <p:sldId id="341" r:id="rId38"/>
    <p:sldId id="261" r:id="rId39"/>
    <p:sldId id="306" r:id="rId40"/>
    <p:sldId id="342" r:id="rId41"/>
    <p:sldId id="343" r:id="rId42"/>
    <p:sldId id="308" r:id="rId43"/>
    <p:sldId id="309" r:id="rId44"/>
    <p:sldId id="344" r:id="rId45"/>
    <p:sldId id="345" r:id="rId46"/>
    <p:sldId id="346" r:id="rId47"/>
    <p:sldId id="310" r:id="rId48"/>
    <p:sldId id="321" r:id="rId49"/>
    <p:sldId id="337" r:id="rId50"/>
    <p:sldId id="297" r:id="rId51"/>
    <p:sldId id="280" r:id="rId52"/>
    <p:sldId id="282" r:id="rId53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riş" id="{CB6BBEF7-9717-4733-A929-535518E6EBF6}">
          <p14:sldIdLst>
            <p14:sldId id="277"/>
            <p14:sldId id="311"/>
          </p14:sldIdLst>
        </p14:section>
        <p14:section name="Sununuzu Hazırlayın" id="{16378913-E5ED-4281-BAF5-F1F938CB0BED}">
          <p14:sldIdLst>
            <p14:sldId id="349"/>
            <p14:sldId id="356"/>
            <p14:sldId id="351"/>
            <p14:sldId id="352"/>
            <p14:sldId id="353"/>
            <p14:sldId id="354"/>
            <p14:sldId id="355"/>
            <p14:sldId id="350"/>
            <p14:sldId id="260"/>
            <p14:sldId id="312"/>
            <p14:sldId id="313"/>
            <p14:sldId id="327"/>
            <p14:sldId id="328"/>
            <p14:sldId id="329"/>
            <p14:sldId id="330"/>
            <p14:sldId id="317"/>
            <p14:sldId id="331"/>
            <p14:sldId id="333"/>
            <p14:sldId id="332"/>
            <p14:sldId id="334"/>
            <p14:sldId id="318"/>
            <p14:sldId id="319"/>
            <p14:sldId id="323"/>
            <p14:sldId id="320"/>
            <p14:sldId id="335"/>
            <p14:sldId id="336"/>
            <p14:sldId id="338"/>
            <p14:sldId id="324"/>
            <p14:sldId id="325"/>
            <p14:sldId id="326"/>
            <p14:sldId id="339"/>
            <p14:sldId id="341"/>
            <p14:sldId id="261"/>
            <p14:sldId id="306"/>
            <p14:sldId id="342"/>
            <p14:sldId id="343"/>
            <p14:sldId id="308"/>
            <p14:sldId id="309"/>
            <p14:sldId id="344"/>
            <p14:sldId id="345"/>
            <p14:sldId id="346"/>
            <p14:sldId id="310"/>
            <p14:sldId id="321"/>
            <p14:sldId id="337"/>
            <p14:sldId id="297"/>
          </p14:sldIdLst>
        </p14:section>
        <p14:section name="Sununuzu Zenginleştirin" id="{E2D565D1-BA5E-44E6-A40E-50A644912248}">
          <p14:sldIdLst>
            <p14:sldId id="280"/>
          </p14:sldIdLst>
        </p14:section>
        <p14:section name="Sununuzu Dağıtın" id="{71D59651-8EFA-4415-9623-98B4C4A8699C}">
          <p14:sldIdLst>
            <p14:sldId id="282"/>
          </p14:sldIdLst>
        </p14:section>
        <p14:section name="Çok Daha Fazlası Vardır!" id="{2E16B512-814A-4DC1-A986-25475E10E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81026" autoAdjust="0"/>
  </p:normalViewPr>
  <p:slideViewPr>
    <p:cSldViewPr>
      <p:cViewPr varScale="1">
        <p:scale>
          <a:sx n="110" d="100"/>
          <a:sy n="110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E78CD-EAD4-47EC-9D03-263DC414E0D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8184DC0B-CEF9-42C2-9F63-C347C9D33321}">
      <dgm:prSet phldrT="[Metin]" custT="1"/>
      <dgm:spPr/>
      <dgm:t>
        <a:bodyPr/>
        <a:lstStyle/>
        <a:p>
          <a:r>
            <a:rPr lang="tr-TR" sz="1400" b="1" dirty="0" smtClean="0"/>
            <a:t>TALEP ONAY</a:t>
          </a:r>
          <a:endParaRPr lang="tr-TR" sz="1400" b="1" dirty="0"/>
        </a:p>
      </dgm:t>
    </dgm:pt>
    <dgm:pt modelId="{3AE222AA-7C79-4C88-9518-C1DFA6D21FBB}" type="parTrans" cxnId="{3AD6701F-15AB-480E-A51F-FD799E0006D2}">
      <dgm:prSet/>
      <dgm:spPr/>
      <dgm:t>
        <a:bodyPr/>
        <a:lstStyle/>
        <a:p>
          <a:endParaRPr lang="tr-TR"/>
        </a:p>
      </dgm:t>
    </dgm:pt>
    <dgm:pt modelId="{15688549-4131-41B1-9938-B365AE9426E1}" type="sibTrans" cxnId="{3AD6701F-15AB-480E-A51F-FD799E0006D2}">
      <dgm:prSet/>
      <dgm:spPr/>
      <dgm:t>
        <a:bodyPr/>
        <a:lstStyle/>
        <a:p>
          <a:endParaRPr lang="tr-TR"/>
        </a:p>
      </dgm:t>
    </dgm:pt>
    <dgm:pt modelId="{3603F561-1BAD-4AA8-9DAB-E6B9E21118E5}">
      <dgm:prSet phldrT="[Metin]"/>
      <dgm:spPr/>
      <dgm:t>
        <a:bodyPr/>
        <a:lstStyle/>
        <a:p>
          <a:r>
            <a:rPr lang="tr-TR" dirty="0" smtClean="0"/>
            <a:t>TEDARİKÇİLERE SİPARİŞ</a:t>
          </a:r>
          <a:endParaRPr lang="tr-TR" dirty="0"/>
        </a:p>
      </dgm:t>
    </dgm:pt>
    <dgm:pt modelId="{D49DDFD4-AB77-4728-A4DF-93352E41C1B0}" type="parTrans" cxnId="{64C02555-4268-4DAF-87D7-DD09E6FCE785}">
      <dgm:prSet/>
      <dgm:spPr/>
      <dgm:t>
        <a:bodyPr/>
        <a:lstStyle/>
        <a:p>
          <a:endParaRPr lang="tr-TR"/>
        </a:p>
      </dgm:t>
    </dgm:pt>
    <dgm:pt modelId="{39C9D5CF-5BF7-48EB-A4E9-8B5192973EB5}" type="sibTrans" cxnId="{64C02555-4268-4DAF-87D7-DD09E6FCE785}">
      <dgm:prSet/>
      <dgm:spPr/>
      <dgm:t>
        <a:bodyPr/>
        <a:lstStyle/>
        <a:p>
          <a:endParaRPr lang="tr-TR"/>
        </a:p>
      </dgm:t>
    </dgm:pt>
    <dgm:pt modelId="{CC81F932-5817-47BD-B001-C3E8A8518C54}">
      <dgm:prSet phldrT="[Metin]"/>
      <dgm:spPr/>
      <dgm:t>
        <a:bodyPr/>
        <a:lstStyle/>
        <a:p>
          <a:r>
            <a:rPr lang="tr-TR" dirty="0" smtClean="0"/>
            <a:t>ÜRETİM İŞ EMRİ</a:t>
          </a:r>
          <a:endParaRPr lang="tr-TR" dirty="0"/>
        </a:p>
      </dgm:t>
    </dgm:pt>
    <dgm:pt modelId="{CDA7A591-63B4-406A-81B7-3DC16537F5CE}" type="parTrans" cxnId="{3382235C-DEA8-441C-9117-9025F2894C0F}">
      <dgm:prSet/>
      <dgm:spPr/>
      <dgm:t>
        <a:bodyPr/>
        <a:lstStyle/>
        <a:p>
          <a:endParaRPr lang="tr-TR"/>
        </a:p>
      </dgm:t>
    </dgm:pt>
    <dgm:pt modelId="{5FFF79C0-24AA-44CC-8BBD-7D197DA3062F}" type="sibTrans" cxnId="{3382235C-DEA8-441C-9117-9025F2894C0F}">
      <dgm:prSet/>
      <dgm:spPr/>
      <dgm:t>
        <a:bodyPr/>
        <a:lstStyle/>
        <a:p>
          <a:endParaRPr lang="tr-TR"/>
        </a:p>
      </dgm:t>
    </dgm:pt>
    <dgm:pt modelId="{45152E78-CD8C-4180-8832-5272F4C38DEE}">
      <dgm:prSet phldrT="[Metin]" custT="1"/>
      <dgm:spPr/>
      <dgm:t>
        <a:bodyPr/>
        <a:lstStyle/>
        <a:p>
          <a:r>
            <a:rPr lang="tr-TR" sz="1600" b="1" dirty="0" smtClean="0"/>
            <a:t>SEVKİYAT</a:t>
          </a:r>
          <a:endParaRPr lang="tr-TR" sz="1000" b="1" dirty="0"/>
        </a:p>
      </dgm:t>
    </dgm:pt>
    <dgm:pt modelId="{2C210B2E-2B4D-4328-87EB-86D8FE70E24A}" type="parTrans" cxnId="{FCBCB2ED-862F-45B6-BFCB-1DDC5033BA42}">
      <dgm:prSet/>
      <dgm:spPr/>
      <dgm:t>
        <a:bodyPr/>
        <a:lstStyle/>
        <a:p>
          <a:endParaRPr lang="tr-TR"/>
        </a:p>
      </dgm:t>
    </dgm:pt>
    <dgm:pt modelId="{19C435DE-D13E-4FFA-8B7D-7A600EB14762}" type="sibTrans" cxnId="{FCBCB2ED-862F-45B6-BFCB-1DDC5033BA42}">
      <dgm:prSet/>
      <dgm:spPr/>
      <dgm:t>
        <a:bodyPr/>
        <a:lstStyle/>
        <a:p>
          <a:endParaRPr lang="tr-TR"/>
        </a:p>
      </dgm:t>
    </dgm:pt>
    <dgm:pt modelId="{24A061FB-7896-4089-9E3B-0789F1283898}">
      <dgm:prSet phldrT="[Metin]"/>
      <dgm:spPr/>
      <dgm:t>
        <a:bodyPr/>
        <a:lstStyle/>
        <a:p>
          <a:r>
            <a:rPr lang="tr-TR" dirty="0" smtClean="0"/>
            <a:t>TEDARİKÇİDEN DOĞRUDAN TESLİM</a:t>
          </a:r>
          <a:endParaRPr lang="tr-TR" dirty="0"/>
        </a:p>
      </dgm:t>
    </dgm:pt>
    <dgm:pt modelId="{C4630771-A1F2-4420-AE05-BEF2788449AC}" type="parTrans" cxnId="{14686239-1EFD-44B7-811E-C5A9E4F94362}">
      <dgm:prSet/>
      <dgm:spPr/>
      <dgm:t>
        <a:bodyPr/>
        <a:lstStyle/>
        <a:p>
          <a:endParaRPr lang="tr-TR"/>
        </a:p>
      </dgm:t>
    </dgm:pt>
    <dgm:pt modelId="{BD0D67CC-4063-4EC7-9A67-A02988DE929E}" type="sibTrans" cxnId="{14686239-1EFD-44B7-811E-C5A9E4F94362}">
      <dgm:prSet/>
      <dgm:spPr/>
      <dgm:t>
        <a:bodyPr/>
        <a:lstStyle/>
        <a:p>
          <a:endParaRPr lang="tr-TR"/>
        </a:p>
      </dgm:t>
    </dgm:pt>
    <dgm:pt modelId="{53D5EB63-AB7B-441E-8BB8-95C18DE89EEE}">
      <dgm:prSet phldrT="[Metin]"/>
      <dgm:spPr/>
      <dgm:t>
        <a:bodyPr/>
        <a:lstStyle/>
        <a:p>
          <a:r>
            <a:rPr lang="tr-TR" dirty="0" smtClean="0"/>
            <a:t>MERKEZ SEVKİYAT</a:t>
          </a:r>
          <a:endParaRPr lang="tr-TR" dirty="0"/>
        </a:p>
      </dgm:t>
    </dgm:pt>
    <dgm:pt modelId="{94D89AE3-96E6-44E0-A2D4-A807855AFE69}" type="parTrans" cxnId="{E4F232AD-D9A6-476E-9CE7-931A2547CF07}">
      <dgm:prSet/>
      <dgm:spPr/>
      <dgm:t>
        <a:bodyPr/>
        <a:lstStyle/>
        <a:p>
          <a:endParaRPr lang="tr-TR"/>
        </a:p>
      </dgm:t>
    </dgm:pt>
    <dgm:pt modelId="{B841B0F8-FCD7-4DAE-A934-0DB8D77D6759}" type="sibTrans" cxnId="{E4F232AD-D9A6-476E-9CE7-931A2547CF07}">
      <dgm:prSet/>
      <dgm:spPr/>
      <dgm:t>
        <a:bodyPr/>
        <a:lstStyle/>
        <a:p>
          <a:endParaRPr lang="tr-TR"/>
        </a:p>
      </dgm:t>
    </dgm:pt>
    <dgm:pt modelId="{302AB983-75A4-4277-B6C2-8FEF2E455AF6}">
      <dgm:prSet phldrT="[Metin]" custT="1"/>
      <dgm:spPr/>
      <dgm:t>
        <a:bodyPr/>
        <a:lstStyle/>
        <a:p>
          <a:r>
            <a:rPr lang="tr-TR" sz="1600" dirty="0" smtClean="0"/>
            <a:t>GÜNLÜK DENETİM</a:t>
          </a:r>
          <a:endParaRPr lang="tr-TR" sz="1600" dirty="0"/>
        </a:p>
      </dgm:t>
    </dgm:pt>
    <dgm:pt modelId="{EA072FC2-72B3-493F-9C07-20A5E5AF8A3A}" type="parTrans" cxnId="{6E65832C-9BF0-4781-A2EA-E1E0317C3660}">
      <dgm:prSet/>
      <dgm:spPr/>
      <dgm:t>
        <a:bodyPr/>
        <a:lstStyle/>
        <a:p>
          <a:endParaRPr lang="tr-TR"/>
        </a:p>
      </dgm:t>
    </dgm:pt>
    <dgm:pt modelId="{43B566D2-7303-4ED0-A180-5709E0D8B0C5}" type="sibTrans" cxnId="{6E65832C-9BF0-4781-A2EA-E1E0317C3660}">
      <dgm:prSet/>
      <dgm:spPr/>
      <dgm:t>
        <a:bodyPr/>
        <a:lstStyle/>
        <a:p>
          <a:endParaRPr lang="tr-TR"/>
        </a:p>
      </dgm:t>
    </dgm:pt>
    <dgm:pt modelId="{5CC77849-C80D-4957-A6A0-B232064B2758}">
      <dgm:prSet phldrT="[Metin]"/>
      <dgm:spPr/>
      <dgm:t>
        <a:bodyPr/>
        <a:lstStyle/>
        <a:p>
          <a:r>
            <a:rPr lang="tr-TR" dirty="0" smtClean="0"/>
            <a:t>MAL KABÜL KONTROLÜ</a:t>
          </a:r>
          <a:endParaRPr lang="tr-TR" dirty="0"/>
        </a:p>
      </dgm:t>
    </dgm:pt>
    <dgm:pt modelId="{EAA0CF04-101C-44ED-8E37-AAAE52F0B237}" type="parTrans" cxnId="{040D8D28-3511-4B51-94F0-10A71D91E3EA}">
      <dgm:prSet/>
      <dgm:spPr/>
      <dgm:t>
        <a:bodyPr/>
        <a:lstStyle/>
        <a:p>
          <a:endParaRPr lang="tr-TR"/>
        </a:p>
      </dgm:t>
    </dgm:pt>
    <dgm:pt modelId="{43597F97-04A9-4D71-AEBE-A3C5A2CE959A}" type="sibTrans" cxnId="{040D8D28-3511-4B51-94F0-10A71D91E3EA}">
      <dgm:prSet/>
      <dgm:spPr/>
      <dgm:t>
        <a:bodyPr/>
        <a:lstStyle/>
        <a:p>
          <a:endParaRPr lang="tr-TR"/>
        </a:p>
      </dgm:t>
    </dgm:pt>
    <dgm:pt modelId="{BEA1643E-571A-493D-A1BD-101A3B2A5985}">
      <dgm:prSet phldrT="[Metin]"/>
      <dgm:spPr/>
      <dgm:t>
        <a:bodyPr/>
        <a:lstStyle/>
        <a:p>
          <a:r>
            <a:rPr lang="tr-TR" dirty="0" smtClean="0"/>
            <a:t>GÜNLÜK SAYIM KONTROLÜ</a:t>
          </a:r>
          <a:endParaRPr lang="tr-TR" dirty="0"/>
        </a:p>
      </dgm:t>
    </dgm:pt>
    <dgm:pt modelId="{E26D2592-0129-41FB-824F-B60E9B85EE30}" type="parTrans" cxnId="{FA96CF0B-DCAA-4B8C-B526-5B5294B42BD9}">
      <dgm:prSet/>
      <dgm:spPr/>
      <dgm:t>
        <a:bodyPr/>
        <a:lstStyle/>
        <a:p>
          <a:endParaRPr lang="tr-TR"/>
        </a:p>
      </dgm:t>
    </dgm:pt>
    <dgm:pt modelId="{CC586D32-CD18-4797-B07D-E456C105D5EE}" type="sibTrans" cxnId="{FA96CF0B-DCAA-4B8C-B526-5B5294B42BD9}">
      <dgm:prSet/>
      <dgm:spPr/>
      <dgm:t>
        <a:bodyPr/>
        <a:lstStyle/>
        <a:p>
          <a:endParaRPr lang="tr-TR"/>
        </a:p>
      </dgm:t>
    </dgm:pt>
    <dgm:pt modelId="{67F37E3C-DFF3-4C86-BD6A-0BB93A267DD1}">
      <dgm:prSet phldrT="[Metin]" custT="1"/>
      <dgm:spPr/>
      <dgm:t>
        <a:bodyPr/>
        <a:lstStyle/>
        <a:p>
          <a:r>
            <a:rPr lang="tr-TR" sz="1200" b="1" dirty="0" smtClean="0"/>
            <a:t>HAFTALIK DENETİM</a:t>
          </a:r>
          <a:endParaRPr lang="tr-TR" sz="1200" b="1" dirty="0"/>
        </a:p>
      </dgm:t>
    </dgm:pt>
    <dgm:pt modelId="{665524CB-0FE4-44E9-96B4-AD9A00DE2EEC}" type="parTrans" cxnId="{C419A0AF-63B8-4C90-AC1F-DEB3D9B788BB}">
      <dgm:prSet/>
      <dgm:spPr/>
      <dgm:t>
        <a:bodyPr/>
        <a:lstStyle/>
        <a:p>
          <a:endParaRPr lang="tr-TR"/>
        </a:p>
      </dgm:t>
    </dgm:pt>
    <dgm:pt modelId="{651E8F3A-530C-4D57-9819-4B90211525AA}" type="sibTrans" cxnId="{C419A0AF-63B8-4C90-AC1F-DEB3D9B788BB}">
      <dgm:prSet/>
      <dgm:spPr/>
      <dgm:t>
        <a:bodyPr/>
        <a:lstStyle/>
        <a:p>
          <a:endParaRPr lang="tr-TR"/>
        </a:p>
      </dgm:t>
    </dgm:pt>
    <dgm:pt modelId="{ED39B4CD-FDB9-4081-9399-0FA8C5E1C0CD}">
      <dgm:prSet phldrT="[Metin]"/>
      <dgm:spPr/>
      <dgm:t>
        <a:bodyPr/>
        <a:lstStyle/>
        <a:p>
          <a:r>
            <a:rPr lang="tr-TR" dirty="0" smtClean="0"/>
            <a:t>TEDARİKÇİ FATURA KONTROLÜ</a:t>
          </a:r>
          <a:endParaRPr lang="tr-TR" dirty="0"/>
        </a:p>
      </dgm:t>
    </dgm:pt>
    <dgm:pt modelId="{FBC6CBEC-94B5-43C8-8A4A-5F17E11D18FF}" type="parTrans" cxnId="{67FD7A88-29F0-458D-995B-158F83B22C25}">
      <dgm:prSet/>
      <dgm:spPr/>
      <dgm:t>
        <a:bodyPr/>
        <a:lstStyle/>
        <a:p>
          <a:endParaRPr lang="tr-TR"/>
        </a:p>
      </dgm:t>
    </dgm:pt>
    <dgm:pt modelId="{2477ED9E-E685-4D11-B1E7-1FCC5C0C089D}" type="sibTrans" cxnId="{67FD7A88-29F0-458D-995B-158F83B22C25}">
      <dgm:prSet/>
      <dgm:spPr/>
      <dgm:t>
        <a:bodyPr/>
        <a:lstStyle/>
        <a:p>
          <a:endParaRPr lang="tr-TR"/>
        </a:p>
      </dgm:t>
    </dgm:pt>
    <dgm:pt modelId="{AC44C10A-4C89-44B6-9812-E1F16854B13E}">
      <dgm:prSet phldrT="[Metin]"/>
      <dgm:spPr/>
      <dgm:t>
        <a:bodyPr/>
        <a:lstStyle/>
        <a:p>
          <a:r>
            <a:rPr lang="tr-TR" dirty="0" smtClean="0"/>
            <a:t>HAFTALIK SAYIM KONTROLÜ</a:t>
          </a:r>
          <a:endParaRPr lang="tr-TR" dirty="0"/>
        </a:p>
      </dgm:t>
    </dgm:pt>
    <dgm:pt modelId="{77F97B28-B896-45C0-9572-CFA86DF9B74A}" type="parTrans" cxnId="{C149C75E-C523-469F-B3B0-2FD849760CBF}">
      <dgm:prSet/>
      <dgm:spPr/>
      <dgm:t>
        <a:bodyPr/>
        <a:lstStyle/>
        <a:p>
          <a:endParaRPr lang="tr-TR"/>
        </a:p>
      </dgm:t>
    </dgm:pt>
    <dgm:pt modelId="{80801305-29E4-4CF6-87DE-FBBE2170C4EE}" type="sibTrans" cxnId="{C149C75E-C523-469F-B3B0-2FD849760CBF}">
      <dgm:prSet/>
      <dgm:spPr/>
      <dgm:t>
        <a:bodyPr/>
        <a:lstStyle/>
        <a:p>
          <a:endParaRPr lang="tr-TR"/>
        </a:p>
      </dgm:t>
    </dgm:pt>
    <dgm:pt modelId="{1CBDE2AF-C40C-4AB5-8416-97924495DD48}">
      <dgm:prSet phldrT="[Metin]" custT="1"/>
      <dgm:spPr/>
      <dgm:t>
        <a:bodyPr/>
        <a:lstStyle/>
        <a:p>
          <a:r>
            <a:rPr lang="tr-TR" sz="1200" b="1" dirty="0" smtClean="0"/>
            <a:t>AYLIK DENETİM</a:t>
          </a:r>
          <a:endParaRPr lang="tr-TR" sz="1200" b="1" dirty="0"/>
        </a:p>
      </dgm:t>
    </dgm:pt>
    <dgm:pt modelId="{431E0A7B-B4CE-4E63-8362-B975B3247B04}" type="parTrans" cxnId="{D2575AFE-9584-4A8A-A4C9-BBB5A2F9F9CD}">
      <dgm:prSet/>
      <dgm:spPr/>
      <dgm:t>
        <a:bodyPr/>
        <a:lstStyle/>
        <a:p>
          <a:endParaRPr lang="tr-TR"/>
        </a:p>
      </dgm:t>
    </dgm:pt>
    <dgm:pt modelId="{88651A3C-447C-42E3-91A7-6DA210ABE766}" type="sibTrans" cxnId="{D2575AFE-9584-4A8A-A4C9-BBB5A2F9F9CD}">
      <dgm:prSet/>
      <dgm:spPr/>
      <dgm:t>
        <a:bodyPr/>
        <a:lstStyle/>
        <a:p>
          <a:endParaRPr lang="tr-TR"/>
        </a:p>
      </dgm:t>
    </dgm:pt>
    <dgm:pt modelId="{E7BB16B5-0281-4386-A50C-F683C9310673}">
      <dgm:prSet phldrT="[Metin]"/>
      <dgm:spPr/>
      <dgm:t>
        <a:bodyPr/>
        <a:lstStyle/>
        <a:p>
          <a:r>
            <a:rPr lang="tr-TR" dirty="0" smtClean="0"/>
            <a:t>AYLIK SAYIM GİRİŞİ</a:t>
          </a:r>
          <a:endParaRPr lang="tr-TR" dirty="0"/>
        </a:p>
      </dgm:t>
    </dgm:pt>
    <dgm:pt modelId="{BD4BC8C4-696E-42A1-9794-F0BF3A9E22F6}" type="parTrans" cxnId="{7F1B1B5C-3DE5-49BD-80F8-983E86935BA0}">
      <dgm:prSet/>
      <dgm:spPr/>
      <dgm:t>
        <a:bodyPr/>
        <a:lstStyle/>
        <a:p>
          <a:endParaRPr lang="tr-TR"/>
        </a:p>
      </dgm:t>
    </dgm:pt>
    <dgm:pt modelId="{F73417E1-DE82-442F-8D6E-7D9592D962F3}" type="sibTrans" cxnId="{7F1B1B5C-3DE5-49BD-80F8-983E86935BA0}">
      <dgm:prSet/>
      <dgm:spPr/>
      <dgm:t>
        <a:bodyPr/>
        <a:lstStyle/>
        <a:p>
          <a:endParaRPr lang="tr-TR"/>
        </a:p>
      </dgm:t>
    </dgm:pt>
    <dgm:pt modelId="{F8EE8AF2-8D0C-413F-9370-97D1965575B2}">
      <dgm:prSet phldrT="[Metin]"/>
      <dgm:spPr/>
      <dgm:t>
        <a:bodyPr/>
        <a:lstStyle/>
        <a:p>
          <a:r>
            <a:rPr lang="tr-TR" dirty="0" smtClean="0"/>
            <a:t>DÖNEM KAPANIŞ</a:t>
          </a:r>
          <a:endParaRPr lang="tr-TR" dirty="0"/>
        </a:p>
      </dgm:t>
    </dgm:pt>
    <dgm:pt modelId="{F0429076-A563-46F9-B1EC-FCD0B83FF0B4}" type="parTrans" cxnId="{ED8E455E-3CB6-49EF-A8BE-27D1B400235D}">
      <dgm:prSet/>
      <dgm:spPr/>
      <dgm:t>
        <a:bodyPr/>
        <a:lstStyle/>
        <a:p>
          <a:endParaRPr lang="tr-TR"/>
        </a:p>
      </dgm:t>
    </dgm:pt>
    <dgm:pt modelId="{16C9F883-A169-45F4-B277-E264F34E91AF}" type="sibTrans" cxnId="{ED8E455E-3CB6-49EF-A8BE-27D1B400235D}">
      <dgm:prSet/>
      <dgm:spPr/>
      <dgm:t>
        <a:bodyPr/>
        <a:lstStyle/>
        <a:p>
          <a:endParaRPr lang="tr-TR"/>
        </a:p>
      </dgm:t>
    </dgm:pt>
    <dgm:pt modelId="{255EB95C-6FEB-45EB-B598-EFC5048B79F4}" type="pres">
      <dgm:prSet presAssocID="{EAEE78CD-EAD4-47EC-9D03-263DC414E0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8A30D5-9D84-4130-9A39-605B34CC0F2A}" type="pres">
      <dgm:prSet presAssocID="{1CBDE2AF-C40C-4AB5-8416-97924495DD48}" presName="boxAndChildren" presStyleCnt="0"/>
      <dgm:spPr/>
    </dgm:pt>
    <dgm:pt modelId="{B8377699-21AF-4462-B061-E008CD928D61}" type="pres">
      <dgm:prSet presAssocID="{1CBDE2AF-C40C-4AB5-8416-97924495DD48}" presName="parentTextBox" presStyleLbl="node1" presStyleIdx="0" presStyleCnt="5"/>
      <dgm:spPr/>
      <dgm:t>
        <a:bodyPr/>
        <a:lstStyle/>
        <a:p>
          <a:endParaRPr lang="tr-TR"/>
        </a:p>
      </dgm:t>
    </dgm:pt>
    <dgm:pt modelId="{004D2296-65CA-4C4C-BDD6-4F4DC5CA7021}" type="pres">
      <dgm:prSet presAssocID="{1CBDE2AF-C40C-4AB5-8416-97924495DD48}" presName="entireBox" presStyleLbl="node1" presStyleIdx="0" presStyleCnt="5" custLinFactNeighborX="-25000" custLinFactNeighborY="956"/>
      <dgm:spPr/>
      <dgm:t>
        <a:bodyPr/>
        <a:lstStyle/>
        <a:p>
          <a:endParaRPr lang="tr-TR"/>
        </a:p>
      </dgm:t>
    </dgm:pt>
    <dgm:pt modelId="{232BD17E-B8B4-412C-8D05-7917921DBB1A}" type="pres">
      <dgm:prSet presAssocID="{1CBDE2AF-C40C-4AB5-8416-97924495DD48}" presName="descendantBox" presStyleCnt="0"/>
      <dgm:spPr/>
    </dgm:pt>
    <dgm:pt modelId="{4EBEFE05-0AD6-4465-8FF4-1FDF77D434E0}" type="pres">
      <dgm:prSet presAssocID="{E7BB16B5-0281-4386-A50C-F683C9310673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6EC06C-B889-42E6-B699-802C814DF045}" type="pres">
      <dgm:prSet presAssocID="{F8EE8AF2-8D0C-413F-9370-97D1965575B2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F8FF2F-3ABE-4FEB-978A-B0D9A10E3696}" type="pres">
      <dgm:prSet presAssocID="{651E8F3A-530C-4D57-9819-4B90211525AA}" presName="sp" presStyleCnt="0"/>
      <dgm:spPr/>
    </dgm:pt>
    <dgm:pt modelId="{D5141308-5770-4EAF-842D-8BB552CBA07C}" type="pres">
      <dgm:prSet presAssocID="{67F37E3C-DFF3-4C86-BD6A-0BB93A267DD1}" presName="arrowAndChildren" presStyleCnt="0"/>
      <dgm:spPr/>
    </dgm:pt>
    <dgm:pt modelId="{7EE50402-876E-4895-AC5B-BA8C392E0BA2}" type="pres">
      <dgm:prSet presAssocID="{67F37E3C-DFF3-4C86-BD6A-0BB93A267DD1}" presName="parentTextArrow" presStyleLbl="node1" presStyleIdx="0" presStyleCnt="5"/>
      <dgm:spPr/>
      <dgm:t>
        <a:bodyPr/>
        <a:lstStyle/>
        <a:p>
          <a:endParaRPr lang="tr-TR"/>
        </a:p>
      </dgm:t>
    </dgm:pt>
    <dgm:pt modelId="{F577B5E7-F88A-4B28-899E-474A3C64189B}" type="pres">
      <dgm:prSet presAssocID="{67F37E3C-DFF3-4C86-BD6A-0BB93A267DD1}" presName="arrow" presStyleLbl="node1" presStyleIdx="1" presStyleCnt="5"/>
      <dgm:spPr/>
      <dgm:t>
        <a:bodyPr/>
        <a:lstStyle/>
        <a:p>
          <a:endParaRPr lang="tr-TR"/>
        </a:p>
      </dgm:t>
    </dgm:pt>
    <dgm:pt modelId="{6A7F137A-8742-427F-A909-AD7F6FF19F81}" type="pres">
      <dgm:prSet presAssocID="{67F37E3C-DFF3-4C86-BD6A-0BB93A267DD1}" presName="descendantArrow" presStyleCnt="0"/>
      <dgm:spPr/>
    </dgm:pt>
    <dgm:pt modelId="{4BAFE31C-BF96-4AEC-837E-B65297C74F9B}" type="pres">
      <dgm:prSet presAssocID="{ED39B4CD-FDB9-4081-9399-0FA8C5E1C0CD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868F80-E470-43EB-B670-853E8FF854E4}" type="pres">
      <dgm:prSet presAssocID="{AC44C10A-4C89-44B6-9812-E1F16854B13E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421A0A-928C-4DB1-B7F5-3E31949F16BB}" type="pres">
      <dgm:prSet presAssocID="{43B566D2-7303-4ED0-A180-5709E0D8B0C5}" presName="sp" presStyleCnt="0"/>
      <dgm:spPr/>
    </dgm:pt>
    <dgm:pt modelId="{6A5436BF-0301-4BAE-BC67-AFF5594885AA}" type="pres">
      <dgm:prSet presAssocID="{302AB983-75A4-4277-B6C2-8FEF2E455AF6}" presName="arrowAndChildren" presStyleCnt="0"/>
      <dgm:spPr/>
    </dgm:pt>
    <dgm:pt modelId="{7AA1E29C-0267-4638-9800-277FAA880572}" type="pres">
      <dgm:prSet presAssocID="{302AB983-75A4-4277-B6C2-8FEF2E455AF6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C99155CB-A778-4262-9501-2479C39D4259}" type="pres">
      <dgm:prSet presAssocID="{302AB983-75A4-4277-B6C2-8FEF2E455AF6}" presName="arrow" presStyleLbl="node1" presStyleIdx="2" presStyleCnt="5"/>
      <dgm:spPr/>
      <dgm:t>
        <a:bodyPr/>
        <a:lstStyle/>
        <a:p>
          <a:endParaRPr lang="tr-TR"/>
        </a:p>
      </dgm:t>
    </dgm:pt>
    <dgm:pt modelId="{E3CC2229-138C-4871-B8B3-DC8974F18C87}" type="pres">
      <dgm:prSet presAssocID="{302AB983-75A4-4277-B6C2-8FEF2E455AF6}" presName="descendantArrow" presStyleCnt="0"/>
      <dgm:spPr/>
    </dgm:pt>
    <dgm:pt modelId="{36AE7B1A-68E5-4173-8F90-7C15F79465EF}" type="pres">
      <dgm:prSet presAssocID="{5CC77849-C80D-4957-A6A0-B232064B2758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2782D5-B958-4F80-94A0-70FB3DA0C883}" type="pres">
      <dgm:prSet presAssocID="{BEA1643E-571A-493D-A1BD-101A3B2A5985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B740B0-5AB7-4390-98C1-E68D24A00F4F}" type="pres">
      <dgm:prSet presAssocID="{19C435DE-D13E-4FFA-8B7D-7A600EB14762}" presName="sp" presStyleCnt="0"/>
      <dgm:spPr/>
    </dgm:pt>
    <dgm:pt modelId="{1A2F4C6C-23BB-43DB-8A3F-C693B1B7A668}" type="pres">
      <dgm:prSet presAssocID="{45152E78-CD8C-4180-8832-5272F4C38DEE}" presName="arrowAndChildren" presStyleCnt="0"/>
      <dgm:spPr/>
    </dgm:pt>
    <dgm:pt modelId="{DE6786B0-0A0F-4573-9889-B9FC03DEB8C7}" type="pres">
      <dgm:prSet presAssocID="{45152E78-CD8C-4180-8832-5272F4C38DEE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E0CC06A6-5031-4CEA-A10B-4FD13B488C8E}" type="pres">
      <dgm:prSet presAssocID="{45152E78-CD8C-4180-8832-5272F4C38DEE}" presName="arrow" presStyleLbl="node1" presStyleIdx="3" presStyleCnt="5"/>
      <dgm:spPr/>
      <dgm:t>
        <a:bodyPr/>
        <a:lstStyle/>
        <a:p>
          <a:endParaRPr lang="tr-TR"/>
        </a:p>
      </dgm:t>
    </dgm:pt>
    <dgm:pt modelId="{A3C8F9A7-DA35-4935-A4BC-97F798FF2079}" type="pres">
      <dgm:prSet presAssocID="{45152E78-CD8C-4180-8832-5272F4C38DEE}" presName="descendantArrow" presStyleCnt="0"/>
      <dgm:spPr/>
    </dgm:pt>
    <dgm:pt modelId="{31FED630-A74D-44B1-94AF-CA36D78E178E}" type="pres">
      <dgm:prSet presAssocID="{24A061FB-7896-4089-9E3B-0789F1283898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A98A29-F2CE-472B-9C0F-4835A2E51AB0}" type="pres">
      <dgm:prSet presAssocID="{53D5EB63-AB7B-441E-8BB8-95C18DE89EEE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28DE52-6C84-4573-B04B-409371E4C45F}" type="pres">
      <dgm:prSet presAssocID="{15688549-4131-41B1-9938-B365AE9426E1}" presName="sp" presStyleCnt="0"/>
      <dgm:spPr/>
    </dgm:pt>
    <dgm:pt modelId="{CA53D96E-068A-4071-A4CE-44A714C27858}" type="pres">
      <dgm:prSet presAssocID="{8184DC0B-CEF9-42C2-9F63-C347C9D33321}" presName="arrowAndChildren" presStyleCnt="0"/>
      <dgm:spPr/>
    </dgm:pt>
    <dgm:pt modelId="{CCFF066E-E24C-4629-8001-26AB0E147513}" type="pres">
      <dgm:prSet presAssocID="{8184DC0B-CEF9-42C2-9F63-C347C9D33321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0E1928F9-E7EB-4DF4-A343-2CDB45AD58FF}" type="pres">
      <dgm:prSet presAssocID="{8184DC0B-CEF9-42C2-9F63-C347C9D33321}" presName="arrow" presStyleLbl="node1" presStyleIdx="4" presStyleCnt="5"/>
      <dgm:spPr/>
      <dgm:t>
        <a:bodyPr/>
        <a:lstStyle/>
        <a:p>
          <a:endParaRPr lang="tr-TR"/>
        </a:p>
      </dgm:t>
    </dgm:pt>
    <dgm:pt modelId="{074ED752-0FA2-4023-9718-0A3F40018260}" type="pres">
      <dgm:prSet presAssocID="{8184DC0B-CEF9-42C2-9F63-C347C9D33321}" presName="descendantArrow" presStyleCnt="0"/>
      <dgm:spPr/>
    </dgm:pt>
    <dgm:pt modelId="{4224C484-05F6-4489-BC05-494D58788F56}" type="pres">
      <dgm:prSet presAssocID="{3603F561-1BAD-4AA8-9DAB-E6B9E21118E5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C9434F-7DC7-423C-806C-2F8725BEE871}" type="pres">
      <dgm:prSet presAssocID="{CC81F932-5817-47BD-B001-C3E8A8518C54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96CF0B-DCAA-4B8C-B526-5B5294B42BD9}" srcId="{302AB983-75A4-4277-B6C2-8FEF2E455AF6}" destId="{BEA1643E-571A-493D-A1BD-101A3B2A5985}" srcOrd="1" destOrd="0" parTransId="{E26D2592-0129-41FB-824F-B60E9B85EE30}" sibTransId="{CC586D32-CD18-4797-B07D-E456C105D5EE}"/>
    <dgm:cxn modelId="{FCBCB2ED-862F-45B6-BFCB-1DDC5033BA42}" srcId="{EAEE78CD-EAD4-47EC-9D03-263DC414E0D9}" destId="{45152E78-CD8C-4180-8832-5272F4C38DEE}" srcOrd="1" destOrd="0" parTransId="{2C210B2E-2B4D-4328-87EB-86D8FE70E24A}" sibTransId="{19C435DE-D13E-4FFA-8B7D-7A600EB14762}"/>
    <dgm:cxn modelId="{E47A035E-8B8F-4FCB-AAB5-CE03466AA216}" type="presOf" srcId="{302AB983-75A4-4277-B6C2-8FEF2E455AF6}" destId="{C99155CB-A778-4262-9501-2479C39D4259}" srcOrd="1" destOrd="0" presId="urn:microsoft.com/office/officeart/2005/8/layout/process4"/>
    <dgm:cxn modelId="{3AD6701F-15AB-480E-A51F-FD799E0006D2}" srcId="{EAEE78CD-EAD4-47EC-9D03-263DC414E0D9}" destId="{8184DC0B-CEF9-42C2-9F63-C347C9D33321}" srcOrd="0" destOrd="0" parTransId="{3AE222AA-7C79-4C88-9518-C1DFA6D21FBB}" sibTransId="{15688549-4131-41B1-9938-B365AE9426E1}"/>
    <dgm:cxn modelId="{6E65832C-9BF0-4781-A2EA-E1E0317C3660}" srcId="{EAEE78CD-EAD4-47EC-9D03-263DC414E0D9}" destId="{302AB983-75A4-4277-B6C2-8FEF2E455AF6}" srcOrd="2" destOrd="0" parTransId="{EA072FC2-72B3-493F-9C07-20A5E5AF8A3A}" sibTransId="{43B566D2-7303-4ED0-A180-5709E0D8B0C5}"/>
    <dgm:cxn modelId="{EE7D7B88-7CEF-4F45-8015-19C31E786F9C}" type="presOf" srcId="{CC81F932-5817-47BD-B001-C3E8A8518C54}" destId="{D2C9434F-7DC7-423C-806C-2F8725BEE871}" srcOrd="0" destOrd="0" presId="urn:microsoft.com/office/officeart/2005/8/layout/process4"/>
    <dgm:cxn modelId="{C419A0AF-63B8-4C90-AC1F-DEB3D9B788BB}" srcId="{EAEE78CD-EAD4-47EC-9D03-263DC414E0D9}" destId="{67F37E3C-DFF3-4C86-BD6A-0BB93A267DD1}" srcOrd="3" destOrd="0" parTransId="{665524CB-0FE4-44E9-96B4-AD9A00DE2EEC}" sibTransId="{651E8F3A-530C-4D57-9819-4B90211525AA}"/>
    <dgm:cxn modelId="{D88536A8-8E09-4AA5-900F-374D6F3AA717}" type="presOf" srcId="{67F37E3C-DFF3-4C86-BD6A-0BB93A267DD1}" destId="{F577B5E7-F88A-4B28-899E-474A3C64189B}" srcOrd="1" destOrd="0" presId="urn:microsoft.com/office/officeart/2005/8/layout/process4"/>
    <dgm:cxn modelId="{8C2704E7-92D5-45DF-AD7B-D2637676E1BC}" type="presOf" srcId="{8184DC0B-CEF9-42C2-9F63-C347C9D33321}" destId="{0E1928F9-E7EB-4DF4-A343-2CDB45AD58FF}" srcOrd="1" destOrd="0" presId="urn:microsoft.com/office/officeart/2005/8/layout/process4"/>
    <dgm:cxn modelId="{FAE70297-2915-4515-B44A-09932D9CD54D}" type="presOf" srcId="{5CC77849-C80D-4957-A6A0-B232064B2758}" destId="{36AE7B1A-68E5-4173-8F90-7C15F79465EF}" srcOrd="0" destOrd="0" presId="urn:microsoft.com/office/officeart/2005/8/layout/process4"/>
    <dgm:cxn modelId="{A7645407-0CD6-404E-A9A6-3FA64F96F717}" type="presOf" srcId="{53D5EB63-AB7B-441E-8BB8-95C18DE89EEE}" destId="{08A98A29-F2CE-472B-9C0F-4835A2E51AB0}" srcOrd="0" destOrd="0" presId="urn:microsoft.com/office/officeart/2005/8/layout/process4"/>
    <dgm:cxn modelId="{1FEB9FD1-8A65-43BE-93B5-665E24C6EBAC}" type="presOf" srcId="{EAEE78CD-EAD4-47EC-9D03-263DC414E0D9}" destId="{255EB95C-6FEB-45EB-B598-EFC5048B79F4}" srcOrd="0" destOrd="0" presId="urn:microsoft.com/office/officeart/2005/8/layout/process4"/>
    <dgm:cxn modelId="{63A37D24-2CDB-4C4C-A53C-67E0BD59AEB1}" type="presOf" srcId="{AC44C10A-4C89-44B6-9812-E1F16854B13E}" destId="{FC868F80-E470-43EB-B670-853E8FF854E4}" srcOrd="0" destOrd="0" presId="urn:microsoft.com/office/officeart/2005/8/layout/process4"/>
    <dgm:cxn modelId="{A57EF9A2-140D-4DD1-8DB3-B712678B5790}" type="presOf" srcId="{1CBDE2AF-C40C-4AB5-8416-97924495DD48}" destId="{004D2296-65CA-4C4C-BDD6-4F4DC5CA7021}" srcOrd="1" destOrd="0" presId="urn:microsoft.com/office/officeart/2005/8/layout/process4"/>
    <dgm:cxn modelId="{D2575AFE-9584-4A8A-A4C9-BBB5A2F9F9CD}" srcId="{EAEE78CD-EAD4-47EC-9D03-263DC414E0D9}" destId="{1CBDE2AF-C40C-4AB5-8416-97924495DD48}" srcOrd="4" destOrd="0" parTransId="{431E0A7B-B4CE-4E63-8362-B975B3247B04}" sibTransId="{88651A3C-447C-42E3-91A7-6DA210ABE766}"/>
    <dgm:cxn modelId="{08EF1048-F077-4EBD-8CCD-24C8D901F0EF}" type="presOf" srcId="{F8EE8AF2-8D0C-413F-9370-97D1965575B2}" destId="{156EC06C-B889-42E6-B699-802C814DF045}" srcOrd="0" destOrd="0" presId="urn:microsoft.com/office/officeart/2005/8/layout/process4"/>
    <dgm:cxn modelId="{8B605873-B693-4F2D-920B-0E16282893B7}" type="presOf" srcId="{3603F561-1BAD-4AA8-9DAB-E6B9E21118E5}" destId="{4224C484-05F6-4489-BC05-494D58788F56}" srcOrd="0" destOrd="0" presId="urn:microsoft.com/office/officeart/2005/8/layout/process4"/>
    <dgm:cxn modelId="{ED8E455E-3CB6-49EF-A8BE-27D1B400235D}" srcId="{1CBDE2AF-C40C-4AB5-8416-97924495DD48}" destId="{F8EE8AF2-8D0C-413F-9370-97D1965575B2}" srcOrd="1" destOrd="0" parTransId="{F0429076-A563-46F9-B1EC-FCD0B83FF0B4}" sibTransId="{16C9F883-A169-45F4-B277-E264F34E91AF}"/>
    <dgm:cxn modelId="{BE87CF9D-849B-45EE-8B72-F5F8E6FAC478}" type="presOf" srcId="{45152E78-CD8C-4180-8832-5272F4C38DEE}" destId="{E0CC06A6-5031-4CEA-A10B-4FD13B488C8E}" srcOrd="1" destOrd="0" presId="urn:microsoft.com/office/officeart/2005/8/layout/process4"/>
    <dgm:cxn modelId="{67FD7A88-29F0-458D-995B-158F83B22C25}" srcId="{67F37E3C-DFF3-4C86-BD6A-0BB93A267DD1}" destId="{ED39B4CD-FDB9-4081-9399-0FA8C5E1C0CD}" srcOrd="0" destOrd="0" parTransId="{FBC6CBEC-94B5-43C8-8A4A-5F17E11D18FF}" sibTransId="{2477ED9E-E685-4D11-B1E7-1FCC5C0C089D}"/>
    <dgm:cxn modelId="{E4F232AD-D9A6-476E-9CE7-931A2547CF07}" srcId="{45152E78-CD8C-4180-8832-5272F4C38DEE}" destId="{53D5EB63-AB7B-441E-8BB8-95C18DE89EEE}" srcOrd="1" destOrd="0" parTransId="{94D89AE3-96E6-44E0-A2D4-A807855AFE69}" sibTransId="{B841B0F8-FCD7-4DAE-A934-0DB8D77D6759}"/>
    <dgm:cxn modelId="{CB30229D-51E3-4449-9882-81D5F5BA29B2}" type="presOf" srcId="{BEA1643E-571A-493D-A1BD-101A3B2A5985}" destId="{CF2782D5-B958-4F80-94A0-70FB3DA0C883}" srcOrd="0" destOrd="0" presId="urn:microsoft.com/office/officeart/2005/8/layout/process4"/>
    <dgm:cxn modelId="{B756950D-1548-4A6F-8DDC-E3C64FBC1508}" type="presOf" srcId="{67F37E3C-DFF3-4C86-BD6A-0BB93A267DD1}" destId="{7EE50402-876E-4895-AC5B-BA8C392E0BA2}" srcOrd="0" destOrd="0" presId="urn:microsoft.com/office/officeart/2005/8/layout/process4"/>
    <dgm:cxn modelId="{040D8D28-3511-4B51-94F0-10A71D91E3EA}" srcId="{302AB983-75A4-4277-B6C2-8FEF2E455AF6}" destId="{5CC77849-C80D-4957-A6A0-B232064B2758}" srcOrd="0" destOrd="0" parTransId="{EAA0CF04-101C-44ED-8E37-AAAE52F0B237}" sibTransId="{43597F97-04A9-4D71-AEBE-A3C5A2CE959A}"/>
    <dgm:cxn modelId="{D7D5FB1D-F1EC-4939-9A6E-E4A0DA387FBC}" type="presOf" srcId="{1CBDE2AF-C40C-4AB5-8416-97924495DD48}" destId="{B8377699-21AF-4462-B061-E008CD928D61}" srcOrd="0" destOrd="0" presId="urn:microsoft.com/office/officeart/2005/8/layout/process4"/>
    <dgm:cxn modelId="{09E5B1F1-39A4-4C13-82E0-518432010809}" type="presOf" srcId="{45152E78-CD8C-4180-8832-5272F4C38DEE}" destId="{DE6786B0-0A0F-4573-9889-B9FC03DEB8C7}" srcOrd="0" destOrd="0" presId="urn:microsoft.com/office/officeart/2005/8/layout/process4"/>
    <dgm:cxn modelId="{64C02555-4268-4DAF-87D7-DD09E6FCE785}" srcId="{8184DC0B-CEF9-42C2-9F63-C347C9D33321}" destId="{3603F561-1BAD-4AA8-9DAB-E6B9E21118E5}" srcOrd="0" destOrd="0" parTransId="{D49DDFD4-AB77-4728-A4DF-93352E41C1B0}" sibTransId="{39C9D5CF-5BF7-48EB-A4E9-8B5192973EB5}"/>
    <dgm:cxn modelId="{3382235C-DEA8-441C-9117-9025F2894C0F}" srcId="{8184DC0B-CEF9-42C2-9F63-C347C9D33321}" destId="{CC81F932-5817-47BD-B001-C3E8A8518C54}" srcOrd="1" destOrd="0" parTransId="{CDA7A591-63B4-406A-81B7-3DC16537F5CE}" sibTransId="{5FFF79C0-24AA-44CC-8BBD-7D197DA3062F}"/>
    <dgm:cxn modelId="{14686239-1EFD-44B7-811E-C5A9E4F94362}" srcId="{45152E78-CD8C-4180-8832-5272F4C38DEE}" destId="{24A061FB-7896-4089-9E3B-0789F1283898}" srcOrd="0" destOrd="0" parTransId="{C4630771-A1F2-4420-AE05-BEF2788449AC}" sibTransId="{BD0D67CC-4063-4EC7-9A67-A02988DE929E}"/>
    <dgm:cxn modelId="{515D8DD0-4C49-496E-A31C-439E6E653DEB}" type="presOf" srcId="{8184DC0B-CEF9-42C2-9F63-C347C9D33321}" destId="{CCFF066E-E24C-4629-8001-26AB0E147513}" srcOrd="0" destOrd="0" presId="urn:microsoft.com/office/officeart/2005/8/layout/process4"/>
    <dgm:cxn modelId="{7F1B1B5C-3DE5-49BD-80F8-983E86935BA0}" srcId="{1CBDE2AF-C40C-4AB5-8416-97924495DD48}" destId="{E7BB16B5-0281-4386-A50C-F683C9310673}" srcOrd="0" destOrd="0" parTransId="{BD4BC8C4-696E-42A1-9794-F0BF3A9E22F6}" sibTransId="{F73417E1-DE82-442F-8D6E-7D9592D962F3}"/>
    <dgm:cxn modelId="{C149C75E-C523-469F-B3B0-2FD849760CBF}" srcId="{67F37E3C-DFF3-4C86-BD6A-0BB93A267DD1}" destId="{AC44C10A-4C89-44B6-9812-E1F16854B13E}" srcOrd="1" destOrd="0" parTransId="{77F97B28-B896-45C0-9572-CFA86DF9B74A}" sibTransId="{80801305-29E4-4CF6-87DE-FBBE2170C4EE}"/>
    <dgm:cxn modelId="{6814BDE8-DA0E-43D8-8665-1E7C7FD71BB9}" type="presOf" srcId="{302AB983-75A4-4277-B6C2-8FEF2E455AF6}" destId="{7AA1E29C-0267-4638-9800-277FAA880572}" srcOrd="0" destOrd="0" presId="urn:microsoft.com/office/officeart/2005/8/layout/process4"/>
    <dgm:cxn modelId="{D11426F4-F9F6-4B4A-B542-8B133CD0E950}" type="presOf" srcId="{E7BB16B5-0281-4386-A50C-F683C9310673}" destId="{4EBEFE05-0AD6-4465-8FF4-1FDF77D434E0}" srcOrd="0" destOrd="0" presId="urn:microsoft.com/office/officeart/2005/8/layout/process4"/>
    <dgm:cxn modelId="{49C0B0A3-9730-4C3B-B02D-340918185137}" type="presOf" srcId="{ED39B4CD-FDB9-4081-9399-0FA8C5E1C0CD}" destId="{4BAFE31C-BF96-4AEC-837E-B65297C74F9B}" srcOrd="0" destOrd="0" presId="urn:microsoft.com/office/officeart/2005/8/layout/process4"/>
    <dgm:cxn modelId="{481C6221-68D6-44E3-BECD-15D39AC5E64C}" type="presOf" srcId="{24A061FB-7896-4089-9E3B-0789F1283898}" destId="{31FED630-A74D-44B1-94AF-CA36D78E178E}" srcOrd="0" destOrd="0" presId="urn:microsoft.com/office/officeart/2005/8/layout/process4"/>
    <dgm:cxn modelId="{2C6D5D69-FB11-45D7-9FFD-D907D9CCFD44}" type="presParOf" srcId="{255EB95C-6FEB-45EB-B598-EFC5048B79F4}" destId="{9E8A30D5-9D84-4130-9A39-605B34CC0F2A}" srcOrd="0" destOrd="0" presId="urn:microsoft.com/office/officeart/2005/8/layout/process4"/>
    <dgm:cxn modelId="{4E267234-A597-4304-ABD0-D626F37A681E}" type="presParOf" srcId="{9E8A30D5-9D84-4130-9A39-605B34CC0F2A}" destId="{B8377699-21AF-4462-B061-E008CD928D61}" srcOrd="0" destOrd="0" presId="urn:microsoft.com/office/officeart/2005/8/layout/process4"/>
    <dgm:cxn modelId="{EE2D49E1-98DA-43C7-9861-2CEF855E7B13}" type="presParOf" srcId="{9E8A30D5-9D84-4130-9A39-605B34CC0F2A}" destId="{004D2296-65CA-4C4C-BDD6-4F4DC5CA7021}" srcOrd="1" destOrd="0" presId="urn:microsoft.com/office/officeart/2005/8/layout/process4"/>
    <dgm:cxn modelId="{51DD6A54-6AB8-4231-AED0-0EE854283E11}" type="presParOf" srcId="{9E8A30D5-9D84-4130-9A39-605B34CC0F2A}" destId="{232BD17E-B8B4-412C-8D05-7917921DBB1A}" srcOrd="2" destOrd="0" presId="urn:microsoft.com/office/officeart/2005/8/layout/process4"/>
    <dgm:cxn modelId="{F66C161C-D2B0-4017-91A3-3CB62CB5D6A7}" type="presParOf" srcId="{232BD17E-B8B4-412C-8D05-7917921DBB1A}" destId="{4EBEFE05-0AD6-4465-8FF4-1FDF77D434E0}" srcOrd="0" destOrd="0" presId="urn:microsoft.com/office/officeart/2005/8/layout/process4"/>
    <dgm:cxn modelId="{185094A8-2493-4E45-97A0-12502F082B7C}" type="presParOf" srcId="{232BD17E-B8B4-412C-8D05-7917921DBB1A}" destId="{156EC06C-B889-42E6-B699-802C814DF045}" srcOrd="1" destOrd="0" presId="urn:microsoft.com/office/officeart/2005/8/layout/process4"/>
    <dgm:cxn modelId="{95B81831-9D3B-49BF-B8E1-AA0D13BF3FE2}" type="presParOf" srcId="{255EB95C-6FEB-45EB-B598-EFC5048B79F4}" destId="{93F8FF2F-3ABE-4FEB-978A-B0D9A10E3696}" srcOrd="1" destOrd="0" presId="urn:microsoft.com/office/officeart/2005/8/layout/process4"/>
    <dgm:cxn modelId="{C61BB5CC-BB99-4BCA-9C23-00544F331F5E}" type="presParOf" srcId="{255EB95C-6FEB-45EB-B598-EFC5048B79F4}" destId="{D5141308-5770-4EAF-842D-8BB552CBA07C}" srcOrd="2" destOrd="0" presId="urn:microsoft.com/office/officeart/2005/8/layout/process4"/>
    <dgm:cxn modelId="{FAA473B2-4FC1-49EE-AE75-4442F2D0E3EF}" type="presParOf" srcId="{D5141308-5770-4EAF-842D-8BB552CBA07C}" destId="{7EE50402-876E-4895-AC5B-BA8C392E0BA2}" srcOrd="0" destOrd="0" presId="urn:microsoft.com/office/officeart/2005/8/layout/process4"/>
    <dgm:cxn modelId="{1489F53D-A415-4099-B8A5-213EFF9DBEEF}" type="presParOf" srcId="{D5141308-5770-4EAF-842D-8BB552CBA07C}" destId="{F577B5E7-F88A-4B28-899E-474A3C64189B}" srcOrd="1" destOrd="0" presId="urn:microsoft.com/office/officeart/2005/8/layout/process4"/>
    <dgm:cxn modelId="{770B3561-860F-44C3-82F0-0BCCE2D3B4A2}" type="presParOf" srcId="{D5141308-5770-4EAF-842D-8BB552CBA07C}" destId="{6A7F137A-8742-427F-A909-AD7F6FF19F81}" srcOrd="2" destOrd="0" presId="urn:microsoft.com/office/officeart/2005/8/layout/process4"/>
    <dgm:cxn modelId="{C9A49D31-75AC-49C7-A871-DA9AA93A0724}" type="presParOf" srcId="{6A7F137A-8742-427F-A909-AD7F6FF19F81}" destId="{4BAFE31C-BF96-4AEC-837E-B65297C74F9B}" srcOrd="0" destOrd="0" presId="urn:microsoft.com/office/officeart/2005/8/layout/process4"/>
    <dgm:cxn modelId="{21F714CD-2169-45E1-8E8A-624948EF4FDE}" type="presParOf" srcId="{6A7F137A-8742-427F-A909-AD7F6FF19F81}" destId="{FC868F80-E470-43EB-B670-853E8FF854E4}" srcOrd="1" destOrd="0" presId="urn:microsoft.com/office/officeart/2005/8/layout/process4"/>
    <dgm:cxn modelId="{69982D07-873C-4330-B619-49DE73DC761F}" type="presParOf" srcId="{255EB95C-6FEB-45EB-B598-EFC5048B79F4}" destId="{9C421A0A-928C-4DB1-B7F5-3E31949F16BB}" srcOrd="3" destOrd="0" presId="urn:microsoft.com/office/officeart/2005/8/layout/process4"/>
    <dgm:cxn modelId="{65B66F5E-764D-49EE-B452-E84BEB5522AB}" type="presParOf" srcId="{255EB95C-6FEB-45EB-B598-EFC5048B79F4}" destId="{6A5436BF-0301-4BAE-BC67-AFF5594885AA}" srcOrd="4" destOrd="0" presId="urn:microsoft.com/office/officeart/2005/8/layout/process4"/>
    <dgm:cxn modelId="{361FD939-86C0-4521-BA9B-2136ADB7EE0F}" type="presParOf" srcId="{6A5436BF-0301-4BAE-BC67-AFF5594885AA}" destId="{7AA1E29C-0267-4638-9800-277FAA880572}" srcOrd="0" destOrd="0" presId="urn:microsoft.com/office/officeart/2005/8/layout/process4"/>
    <dgm:cxn modelId="{93B35256-23AF-413B-8032-C4CEEE821EF0}" type="presParOf" srcId="{6A5436BF-0301-4BAE-BC67-AFF5594885AA}" destId="{C99155CB-A778-4262-9501-2479C39D4259}" srcOrd="1" destOrd="0" presId="urn:microsoft.com/office/officeart/2005/8/layout/process4"/>
    <dgm:cxn modelId="{0DF660C3-B0C1-4FDA-92D2-D3711D573FA9}" type="presParOf" srcId="{6A5436BF-0301-4BAE-BC67-AFF5594885AA}" destId="{E3CC2229-138C-4871-B8B3-DC8974F18C87}" srcOrd="2" destOrd="0" presId="urn:microsoft.com/office/officeart/2005/8/layout/process4"/>
    <dgm:cxn modelId="{3F163219-7EC4-401E-9183-137F20277BDF}" type="presParOf" srcId="{E3CC2229-138C-4871-B8B3-DC8974F18C87}" destId="{36AE7B1A-68E5-4173-8F90-7C15F79465EF}" srcOrd="0" destOrd="0" presId="urn:microsoft.com/office/officeart/2005/8/layout/process4"/>
    <dgm:cxn modelId="{0389ADAF-693B-4A2B-A8AE-19CB4541B6A8}" type="presParOf" srcId="{E3CC2229-138C-4871-B8B3-DC8974F18C87}" destId="{CF2782D5-B958-4F80-94A0-70FB3DA0C883}" srcOrd="1" destOrd="0" presId="urn:microsoft.com/office/officeart/2005/8/layout/process4"/>
    <dgm:cxn modelId="{D5EFA8E4-2EBA-41CD-AC2F-DA03AC85152F}" type="presParOf" srcId="{255EB95C-6FEB-45EB-B598-EFC5048B79F4}" destId="{0BB740B0-5AB7-4390-98C1-E68D24A00F4F}" srcOrd="5" destOrd="0" presId="urn:microsoft.com/office/officeart/2005/8/layout/process4"/>
    <dgm:cxn modelId="{F1A5B906-3A2F-42EF-9454-7A0264669EC4}" type="presParOf" srcId="{255EB95C-6FEB-45EB-B598-EFC5048B79F4}" destId="{1A2F4C6C-23BB-43DB-8A3F-C693B1B7A668}" srcOrd="6" destOrd="0" presId="urn:microsoft.com/office/officeart/2005/8/layout/process4"/>
    <dgm:cxn modelId="{B2394CA8-D2B8-4FB0-8701-F366E56B8BC8}" type="presParOf" srcId="{1A2F4C6C-23BB-43DB-8A3F-C693B1B7A668}" destId="{DE6786B0-0A0F-4573-9889-B9FC03DEB8C7}" srcOrd="0" destOrd="0" presId="urn:microsoft.com/office/officeart/2005/8/layout/process4"/>
    <dgm:cxn modelId="{63247842-4090-4221-8802-7B85FBC222DA}" type="presParOf" srcId="{1A2F4C6C-23BB-43DB-8A3F-C693B1B7A668}" destId="{E0CC06A6-5031-4CEA-A10B-4FD13B488C8E}" srcOrd="1" destOrd="0" presId="urn:microsoft.com/office/officeart/2005/8/layout/process4"/>
    <dgm:cxn modelId="{E3597086-58BE-489E-AC6A-A6481C42A983}" type="presParOf" srcId="{1A2F4C6C-23BB-43DB-8A3F-C693B1B7A668}" destId="{A3C8F9A7-DA35-4935-A4BC-97F798FF2079}" srcOrd="2" destOrd="0" presId="urn:microsoft.com/office/officeart/2005/8/layout/process4"/>
    <dgm:cxn modelId="{471A4205-0BAB-4DE5-8514-C9CE160843F5}" type="presParOf" srcId="{A3C8F9A7-DA35-4935-A4BC-97F798FF2079}" destId="{31FED630-A74D-44B1-94AF-CA36D78E178E}" srcOrd="0" destOrd="0" presId="urn:microsoft.com/office/officeart/2005/8/layout/process4"/>
    <dgm:cxn modelId="{C84E292D-9372-4BCB-9DD2-8903490203A7}" type="presParOf" srcId="{A3C8F9A7-DA35-4935-A4BC-97F798FF2079}" destId="{08A98A29-F2CE-472B-9C0F-4835A2E51AB0}" srcOrd="1" destOrd="0" presId="urn:microsoft.com/office/officeart/2005/8/layout/process4"/>
    <dgm:cxn modelId="{A388F947-14F1-4F23-9FC9-0A8457424B57}" type="presParOf" srcId="{255EB95C-6FEB-45EB-B598-EFC5048B79F4}" destId="{E528DE52-6C84-4573-B04B-409371E4C45F}" srcOrd="7" destOrd="0" presId="urn:microsoft.com/office/officeart/2005/8/layout/process4"/>
    <dgm:cxn modelId="{3850F571-820B-49CB-B89B-69B1BAA49498}" type="presParOf" srcId="{255EB95C-6FEB-45EB-B598-EFC5048B79F4}" destId="{CA53D96E-068A-4071-A4CE-44A714C27858}" srcOrd="8" destOrd="0" presId="urn:microsoft.com/office/officeart/2005/8/layout/process4"/>
    <dgm:cxn modelId="{9BCCF74D-04DE-45BC-940C-CF4F5B7681CD}" type="presParOf" srcId="{CA53D96E-068A-4071-A4CE-44A714C27858}" destId="{CCFF066E-E24C-4629-8001-26AB0E147513}" srcOrd="0" destOrd="0" presId="urn:microsoft.com/office/officeart/2005/8/layout/process4"/>
    <dgm:cxn modelId="{B6D60021-C1D3-417B-A615-5375158F22C9}" type="presParOf" srcId="{CA53D96E-068A-4071-A4CE-44A714C27858}" destId="{0E1928F9-E7EB-4DF4-A343-2CDB45AD58FF}" srcOrd="1" destOrd="0" presId="urn:microsoft.com/office/officeart/2005/8/layout/process4"/>
    <dgm:cxn modelId="{11E66177-B706-4215-8637-886F1BD71729}" type="presParOf" srcId="{CA53D96E-068A-4071-A4CE-44A714C27858}" destId="{074ED752-0FA2-4023-9718-0A3F40018260}" srcOrd="2" destOrd="0" presId="urn:microsoft.com/office/officeart/2005/8/layout/process4"/>
    <dgm:cxn modelId="{08BB25C9-AEFC-4CBD-BF16-E098F1CABA75}" type="presParOf" srcId="{074ED752-0FA2-4023-9718-0A3F40018260}" destId="{4224C484-05F6-4489-BC05-494D58788F56}" srcOrd="0" destOrd="0" presId="urn:microsoft.com/office/officeart/2005/8/layout/process4"/>
    <dgm:cxn modelId="{705A0A40-E3F4-44A7-9A2D-9ADBE765664F}" type="presParOf" srcId="{074ED752-0FA2-4023-9718-0A3F40018260}" destId="{D2C9434F-7DC7-423C-806C-2F8725BEE87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75AE8-0F29-4BC6-BDDE-DC76C2F33787}" type="doc">
      <dgm:prSet loTypeId="urn:microsoft.com/office/officeart/2005/8/layout/cycle6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C05DF17-1CB2-48CA-B0A0-2700269E7749}">
      <dgm:prSet phldrT="[Metin]"/>
      <dgm:spPr/>
      <dgm:t>
        <a:bodyPr/>
        <a:lstStyle/>
        <a:p>
          <a:r>
            <a:rPr lang="tr-TR" dirty="0" smtClean="0"/>
            <a:t>TALEP</a:t>
          </a:r>
          <a:endParaRPr lang="tr-TR" dirty="0"/>
        </a:p>
      </dgm:t>
    </dgm:pt>
    <dgm:pt modelId="{7D8DFE83-56A5-4160-9FDD-7E2EF6232F8F}" type="parTrans" cxnId="{E2481962-9F49-420A-B9D2-A7108C4E6E96}">
      <dgm:prSet/>
      <dgm:spPr/>
      <dgm:t>
        <a:bodyPr/>
        <a:lstStyle/>
        <a:p>
          <a:endParaRPr lang="tr-TR"/>
        </a:p>
      </dgm:t>
    </dgm:pt>
    <dgm:pt modelId="{EDCADBD6-37A1-4FC4-B983-7EAA1284634C}" type="sibTrans" cxnId="{E2481962-9F49-420A-B9D2-A7108C4E6E96}">
      <dgm:prSet/>
      <dgm:spPr/>
      <dgm:t>
        <a:bodyPr/>
        <a:lstStyle/>
        <a:p>
          <a:endParaRPr lang="tr-TR"/>
        </a:p>
      </dgm:t>
    </dgm:pt>
    <dgm:pt modelId="{122057A4-B639-42BB-935A-D4E6521E077F}">
      <dgm:prSet phldrT="[Metin]"/>
      <dgm:spPr/>
      <dgm:t>
        <a:bodyPr/>
        <a:lstStyle/>
        <a:p>
          <a:r>
            <a:rPr lang="tr-TR" dirty="0" smtClean="0"/>
            <a:t>MAL KABÜL</a:t>
          </a:r>
          <a:endParaRPr lang="tr-TR" dirty="0"/>
        </a:p>
      </dgm:t>
    </dgm:pt>
    <dgm:pt modelId="{D6D0211F-AF56-4724-B19B-4603576A4C62}" type="parTrans" cxnId="{4F10A1F8-0668-42CF-9BCC-84C73715B55B}">
      <dgm:prSet/>
      <dgm:spPr/>
      <dgm:t>
        <a:bodyPr/>
        <a:lstStyle/>
        <a:p>
          <a:endParaRPr lang="tr-TR"/>
        </a:p>
      </dgm:t>
    </dgm:pt>
    <dgm:pt modelId="{FF7270FD-0E56-4AFF-9E56-DC502F0A612D}" type="sibTrans" cxnId="{4F10A1F8-0668-42CF-9BCC-84C73715B55B}">
      <dgm:prSet/>
      <dgm:spPr/>
      <dgm:t>
        <a:bodyPr/>
        <a:lstStyle/>
        <a:p>
          <a:endParaRPr lang="tr-TR"/>
        </a:p>
      </dgm:t>
    </dgm:pt>
    <dgm:pt modelId="{97ECFEA6-020C-4A1E-A877-9B693F4FD49F}">
      <dgm:prSet phldrT="[Metin]"/>
      <dgm:spPr/>
      <dgm:t>
        <a:bodyPr/>
        <a:lstStyle/>
        <a:p>
          <a:r>
            <a:rPr lang="tr-TR" dirty="0" smtClean="0"/>
            <a:t>AYLIK SAYIM</a:t>
          </a:r>
          <a:endParaRPr lang="tr-TR" dirty="0"/>
        </a:p>
      </dgm:t>
    </dgm:pt>
    <dgm:pt modelId="{B164B49C-1BAA-49ED-B123-7F4041BAFFF9}" type="parTrans" cxnId="{9F0E97BE-8A1A-4DB8-821C-426AEECAA217}">
      <dgm:prSet/>
      <dgm:spPr/>
      <dgm:t>
        <a:bodyPr/>
        <a:lstStyle/>
        <a:p>
          <a:endParaRPr lang="tr-TR"/>
        </a:p>
      </dgm:t>
    </dgm:pt>
    <dgm:pt modelId="{C022E9EB-889F-4E04-BF69-640D78B0C386}" type="sibTrans" cxnId="{9F0E97BE-8A1A-4DB8-821C-426AEECAA217}">
      <dgm:prSet/>
      <dgm:spPr/>
      <dgm:t>
        <a:bodyPr/>
        <a:lstStyle/>
        <a:p>
          <a:endParaRPr lang="tr-TR"/>
        </a:p>
      </dgm:t>
    </dgm:pt>
    <dgm:pt modelId="{7F5439BB-2717-452A-B94E-DB8104B1CC3F}">
      <dgm:prSet phldrT="[Metin]"/>
      <dgm:spPr/>
      <dgm:t>
        <a:bodyPr/>
        <a:lstStyle/>
        <a:p>
          <a:r>
            <a:rPr lang="tr-TR" dirty="0" smtClean="0"/>
            <a:t>HAFTALIK SAYIM</a:t>
          </a:r>
          <a:endParaRPr lang="tr-TR" dirty="0"/>
        </a:p>
      </dgm:t>
    </dgm:pt>
    <dgm:pt modelId="{A332EF6D-164A-4B78-8A99-F860AFBCAB94}" type="parTrans" cxnId="{F871F90B-26C1-4E18-9950-37C75ECA50B1}">
      <dgm:prSet/>
      <dgm:spPr/>
      <dgm:t>
        <a:bodyPr/>
        <a:lstStyle/>
        <a:p>
          <a:endParaRPr lang="tr-TR"/>
        </a:p>
      </dgm:t>
    </dgm:pt>
    <dgm:pt modelId="{E07009C8-BAF9-49EA-B976-9D152371E440}" type="sibTrans" cxnId="{F871F90B-26C1-4E18-9950-37C75ECA50B1}">
      <dgm:prSet/>
      <dgm:spPr/>
      <dgm:t>
        <a:bodyPr/>
        <a:lstStyle/>
        <a:p>
          <a:endParaRPr lang="tr-TR"/>
        </a:p>
      </dgm:t>
    </dgm:pt>
    <dgm:pt modelId="{1D13B37D-E33E-488A-A67C-2704392F37C9}">
      <dgm:prSet phldrT="[Metin]"/>
      <dgm:spPr/>
      <dgm:t>
        <a:bodyPr/>
        <a:lstStyle/>
        <a:p>
          <a:r>
            <a:rPr lang="tr-TR" dirty="0" smtClean="0"/>
            <a:t>GÜNLÜK SAYIM</a:t>
          </a:r>
          <a:endParaRPr lang="tr-TR" dirty="0"/>
        </a:p>
      </dgm:t>
    </dgm:pt>
    <dgm:pt modelId="{499C5AC0-C093-494F-99DC-B4506E7A92D7}" type="parTrans" cxnId="{DAE1541A-EBFF-4930-8E76-B77429100264}">
      <dgm:prSet/>
      <dgm:spPr/>
      <dgm:t>
        <a:bodyPr/>
        <a:lstStyle/>
        <a:p>
          <a:endParaRPr lang="tr-TR"/>
        </a:p>
      </dgm:t>
    </dgm:pt>
    <dgm:pt modelId="{BE65CEC9-C0DD-4893-87C3-0A6D1831B956}" type="sibTrans" cxnId="{DAE1541A-EBFF-4930-8E76-B77429100264}">
      <dgm:prSet/>
      <dgm:spPr/>
      <dgm:t>
        <a:bodyPr/>
        <a:lstStyle/>
        <a:p>
          <a:endParaRPr lang="tr-TR"/>
        </a:p>
      </dgm:t>
    </dgm:pt>
    <dgm:pt modelId="{A72F584E-6B6E-4813-98EE-2982BCEB2698}" type="pres">
      <dgm:prSet presAssocID="{F1675AE8-0F29-4BC6-BDDE-DC76C2F337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940948-45BB-49EB-AA5B-A354EE3C44C9}" type="pres">
      <dgm:prSet presAssocID="{9C05DF17-1CB2-48CA-B0A0-2700269E77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99D78B-9533-441A-96F6-FA91E8DAF0FA}" type="pres">
      <dgm:prSet presAssocID="{9C05DF17-1CB2-48CA-B0A0-2700269E7749}" presName="spNode" presStyleCnt="0"/>
      <dgm:spPr/>
    </dgm:pt>
    <dgm:pt modelId="{1B1781A3-36B4-4C4E-9C7B-EEBDBA0B1BF9}" type="pres">
      <dgm:prSet presAssocID="{EDCADBD6-37A1-4FC4-B983-7EAA1284634C}" presName="sibTrans" presStyleLbl="sibTrans1D1" presStyleIdx="0" presStyleCnt="5"/>
      <dgm:spPr/>
      <dgm:t>
        <a:bodyPr/>
        <a:lstStyle/>
        <a:p>
          <a:endParaRPr lang="tr-TR"/>
        </a:p>
      </dgm:t>
    </dgm:pt>
    <dgm:pt modelId="{EA1A9904-768F-4168-9CA0-D4358315857C}" type="pres">
      <dgm:prSet presAssocID="{122057A4-B639-42BB-935A-D4E6521E07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BC39A2-8BEB-40FC-B50B-B2B4D80D9CBE}" type="pres">
      <dgm:prSet presAssocID="{122057A4-B639-42BB-935A-D4E6521E077F}" presName="spNode" presStyleCnt="0"/>
      <dgm:spPr/>
    </dgm:pt>
    <dgm:pt modelId="{658A630C-68D6-4488-A621-64625AC52033}" type="pres">
      <dgm:prSet presAssocID="{FF7270FD-0E56-4AFF-9E56-DC502F0A612D}" presName="sibTrans" presStyleLbl="sibTrans1D1" presStyleIdx="1" presStyleCnt="5"/>
      <dgm:spPr/>
      <dgm:t>
        <a:bodyPr/>
        <a:lstStyle/>
        <a:p>
          <a:endParaRPr lang="tr-TR"/>
        </a:p>
      </dgm:t>
    </dgm:pt>
    <dgm:pt modelId="{F385D338-84F9-4625-B0B4-6A674C59D9E8}" type="pres">
      <dgm:prSet presAssocID="{97ECFEA6-020C-4A1E-A877-9B693F4FD49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B9F501-6715-4ECC-B97E-1AED3AFE124D}" type="pres">
      <dgm:prSet presAssocID="{97ECFEA6-020C-4A1E-A877-9B693F4FD49F}" presName="spNode" presStyleCnt="0"/>
      <dgm:spPr/>
    </dgm:pt>
    <dgm:pt modelId="{92282893-B5F8-4C26-9A8A-9483EEDE7AF4}" type="pres">
      <dgm:prSet presAssocID="{C022E9EB-889F-4E04-BF69-640D78B0C386}" presName="sibTrans" presStyleLbl="sibTrans1D1" presStyleIdx="2" presStyleCnt="5"/>
      <dgm:spPr/>
      <dgm:t>
        <a:bodyPr/>
        <a:lstStyle/>
        <a:p>
          <a:endParaRPr lang="tr-TR"/>
        </a:p>
      </dgm:t>
    </dgm:pt>
    <dgm:pt modelId="{F024CB52-BDB4-4BB7-8C46-5145268D9435}" type="pres">
      <dgm:prSet presAssocID="{7F5439BB-2717-452A-B94E-DB8104B1CC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263662-699A-4828-B27C-E2521C5E04A6}" type="pres">
      <dgm:prSet presAssocID="{7F5439BB-2717-452A-B94E-DB8104B1CC3F}" presName="spNode" presStyleCnt="0"/>
      <dgm:spPr/>
    </dgm:pt>
    <dgm:pt modelId="{FBF57585-1204-4934-946B-75149F321188}" type="pres">
      <dgm:prSet presAssocID="{E07009C8-BAF9-49EA-B976-9D152371E440}" presName="sibTrans" presStyleLbl="sibTrans1D1" presStyleIdx="3" presStyleCnt="5"/>
      <dgm:spPr/>
      <dgm:t>
        <a:bodyPr/>
        <a:lstStyle/>
        <a:p>
          <a:endParaRPr lang="tr-TR"/>
        </a:p>
      </dgm:t>
    </dgm:pt>
    <dgm:pt modelId="{91E76B6E-67D7-4B85-8297-7FE8DE7CDBFC}" type="pres">
      <dgm:prSet presAssocID="{1D13B37D-E33E-488A-A67C-2704392F37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6BADD4-3323-44AF-9AAE-39D130C704A2}" type="pres">
      <dgm:prSet presAssocID="{1D13B37D-E33E-488A-A67C-2704392F37C9}" presName="spNode" presStyleCnt="0"/>
      <dgm:spPr/>
    </dgm:pt>
    <dgm:pt modelId="{A26FA7C8-367D-48BE-94C1-5172AF335270}" type="pres">
      <dgm:prSet presAssocID="{BE65CEC9-C0DD-4893-87C3-0A6D1831B956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F871F90B-26C1-4E18-9950-37C75ECA50B1}" srcId="{F1675AE8-0F29-4BC6-BDDE-DC76C2F33787}" destId="{7F5439BB-2717-452A-B94E-DB8104B1CC3F}" srcOrd="3" destOrd="0" parTransId="{A332EF6D-164A-4B78-8A99-F860AFBCAB94}" sibTransId="{E07009C8-BAF9-49EA-B976-9D152371E440}"/>
    <dgm:cxn modelId="{4F10A1F8-0668-42CF-9BCC-84C73715B55B}" srcId="{F1675AE8-0F29-4BC6-BDDE-DC76C2F33787}" destId="{122057A4-B639-42BB-935A-D4E6521E077F}" srcOrd="1" destOrd="0" parTransId="{D6D0211F-AF56-4724-B19B-4603576A4C62}" sibTransId="{FF7270FD-0E56-4AFF-9E56-DC502F0A612D}"/>
    <dgm:cxn modelId="{DAE1541A-EBFF-4930-8E76-B77429100264}" srcId="{F1675AE8-0F29-4BC6-BDDE-DC76C2F33787}" destId="{1D13B37D-E33E-488A-A67C-2704392F37C9}" srcOrd="4" destOrd="0" parTransId="{499C5AC0-C093-494F-99DC-B4506E7A92D7}" sibTransId="{BE65CEC9-C0DD-4893-87C3-0A6D1831B956}"/>
    <dgm:cxn modelId="{D4885B5B-0CD4-43A2-9601-1B13F7780C44}" type="presOf" srcId="{7F5439BB-2717-452A-B94E-DB8104B1CC3F}" destId="{F024CB52-BDB4-4BB7-8C46-5145268D9435}" srcOrd="0" destOrd="0" presId="urn:microsoft.com/office/officeart/2005/8/layout/cycle6"/>
    <dgm:cxn modelId="{9F0E97BE-8A1A-4DB8-821C-426AEECAA217}" srcId="{F1675AE8-0F29-4BC6-BDDE-DC76C2F33787}" destId="{97ECFEA6-020C-4A1E-A877-9B693F4FD49F}" srcOrd="2" destOrd="0" parTransId="{B164B49C-1BAA-49ED-B123-7F4041BAFFF9}" sibTransId="{C022E9EB-889F-4E04-BF69-640D78B0C386}"/>
    <dgm:cxn modelId="{000326C6-0819-4921-97E5-C1DF4E26E997}" type="presOf" srcId="{C022E9EB-889F-4E04-BF69-640D78B0C386}" destId="{92282893-B5F8-4C26-9A8A-9483EEDE7AF4}" srcOrd="0" destOrd="0" presId="urn:microsoft.com/office/officeart/2005/8/layout/cycle6"/>
    <dgm:cxn modelId="{7685FD3F-1F7D-4FBF-AB14-F877A2F970E7}" type="presOf" srcId="{F1675AE8-0F29-4BC6-BDDE-DC76C2F33787}" destId="{A72F584E-6B6E-4813-98EE-2982BCEB2698}" srcOrd="0" destOrd="0" presId="urn:microsoft.com/office/officeart/2005/8/layout/cycle6"/>
    <dgm:cxn modelId="{B64815E3-E528-4574-A5E2-D077123C6B0C}" type="presOf" srcId="{FF7270FD-0E56-4AFF-9E56-DC502F0A612D}" destId="{658A630C-68D6-4488-A621-64625AC52033}" srcOrd="0" destOrd="0" presId="urn:microsoft.com/office/officeart/2005/8/layout/cycle6"/>
    <dgm:cxn modelId="{5135F421-86FE-4843-BBDC-A66AA71B15CF}" type="presOf" srcId="{97ECFEA6-020C-4A1E-A877-9B693F4FD49F}" destId="{F385D338-84F9-4625-B0B4-6A674C59D9E8}" srcOrd="0" destOrd="0" presId="urn:microsoft.com/office/officeart/2005/8/layout/cycle6"/>
    <dgm:cxn modelId="{4CC7CEEE-5CD1-4C0B-A0F7-08279BE4B450}" type="presOf" srcId="{9C05DF17-1CB2-48CA-B0A0-2700269E7749}" destId="{93940948-45BB-49EB-AA5B-A354EE3C44C9}" srcOrd="0" destOrd="0" presId="urn:microsoft.com/office/officeart/2005/8/layout/cycle6"/>
    <dgm:cxn modelId="{64103150-627B-4200-A81C-4FC6644DB2E4}" type="presOf" srcId="{122057A4-B639-42BB-935A-D4E6521E077F}" destId="{EA1A9904-768F-4168-9CA0-D4358315857C}" srcOrd="0" destOrd="0" presId="urn:microsoft.com/office/officeart/2005/8/layout/cycle6"/>
    <dgm:cxn modelId="{661249DE-A975-43EC-BCBA-B79E902C8CCD}" type="presOf" srcId="{E07009C8-BAF9-49EA-B976-9D152371E440}" destId="{FBF57585-1204-4934-946B-75149F321188}" srcOrd="0" destOrd="0" presId="urn:microsoft.com/office/officeart/2005/8/layout/cycle6"/>
    <dgm:cxn modelId="{DCF1349B-3FEF-4A7C-8FB0-51F4D3EBBABD}" type="presOf" srcId="{BE65CEC9-C0DD-4893-87C3-0A6D1831B956}" destId="{A26FA7C8-367D-48BE-94C1-5172AF335270}" srcOrd="0" destOrd="0" presId="urn:microsoft.com/office/officeart/2005/8/layout/cycle6"/>
    <dgm:cxn modelId="{972E4A53-33F9-48D5-8080-7A19C1653A44}" type="presOf" srcId="{1D13B37D-E33E-488A-A67C-2704392F37C9}" destId="{91E76B6E-67D7-4B85-8297-7FE8DE7CDBFC}" srcOrd="0" destOrd="0" presId="urn:microsoft.com/office/officeart/2005/8/layout/cycle6"/>
    <dgm:cxn modelId="{E2481962-9F49-420A-B9D2-A7108C4E6E96}" srcId="{F1675AE8-0F29-4BC6-BDDE-DC76C2F33787}" destId="{9C05DF17-1CB2-48CA-B0A0-2700269E7749}" srcOrd="0" destOrd="0" parTransId="{7D8DFE83-56A5-4160-9FDD-7E2EF6232F8F}" sibTransId="{EDCADBD6-37A1-4FC4-B983-7EAA1284634C}"/>
    <dgm:cxn modelId="{12FAE8F9-C21F-42D2-BDB2-EA9FE6F201A5}" type="presOf" srcId="{EDCADBD6-37A1-4FC4-B983-7EAA1284634C}" destId="{1B1781A3-36B4-4C4E-9C7B-EEBDBA0B1BF9}" srcOrd="0" destOrd="0" presId="urn:microsoft.com/office/officeart/2005/8/layout/cycle6"/>
    <dgm:cxn modelId="{E8902394-95DC-427A-B2A6-DDCE0B5E8C03}" type="presParOf" srcId="{A72F584E-6B6E-4813-98EE-2982BCEB2698}" destId="{93940948-45BB-49EB-AA5B-A354EE3C44C9}" srcOrd="0" destOrd="0" presId="urn:microsoft.com/office/officeart/2005/8/layout/cycle6"/>
    <dgm:cxn modelId="{068FE656-6319-4C24-9E59-57DB69C4CD5B}" type="presParOf" srcId="{A72F584E-6B6E-4813-98EE-2982BCEB2698}" destId="{2799D78B-9533-441A-96F6-FA91E8DAF0FA}" srcOrd="1" destOrd="0" presId="urn:microsoft.com/office/officeart/2005/8/layout/cycle6"/>
    <dgm:cxn modelId="{1FBCAB52-566D-48BD-B843-B2A5EE988C84}" type="presParOf" srcId="{A72F584E-6B6E-4813-98EE-2982BCEB2698}" destId="{1B1781A3-36B4-4C4E-9C7B-EEBDBA0B1BF9}" srcOrd="2" destOrd="0" presId="urn:microsoft.com/office/officeart/2005/8/layout/cycle6"/>
    <dgm:cxn modelId="{E0F92966-8223-4424-8858-96D514F0AA8F}" type="presParOf" srcId="{A72F584E-6B6E-4813-98EE-2982BCEB2698}" destId="{EA1A9904-768F-4168-9CA0-D4358315857C}" srcOrd="3" destOrd="0" presId="urn:microsoft.com/office/officeart/2005/8/layout/cycle6"/>
    <dgm:cxn modelId="{EFD731B8-1E50-45C2-AF9D-258A24C27A6D}" type="presParOf" srcId="{A72F584E-6B6E-4813-98EE-2982BCEB2698}" destId="{8DBC39A2-8BEB-40FC-B50B-B2B4D80D9CBE}" srcOrd="4" destOrd="0" presId="urn:microsoft.com/office/officeart/2005/8/layout/cycle6"/>
    <dgm:cxn modelId="{ECA1733E-ECF2-487E-8E2C-7C75DED23A71}" type="presParOf" srcId="{A72F584E-6B6E-4813-98EE-2982BCEB2698}" destId="{658A630C-68D6-4488-A621-64625AC52033}" srcOrd="5" destOrd="0" presId="urn:microsoft.com/office/officeart/2005/8/layout/cycle6"/>
    <dgm:cxn modelId="{24A8F7AB-4F07-477A-9CB5-86F9E5F0E1C1}" type="presParOf" srcId="{A72F584E-6B6E-4813-98EE-2982BCEB2698}" destId="{F385D338-84F9-4625-B0B4-6A674C59D9E8}" srcOrd="6" destOrd="0" presId="urn:microsoft.com/office/officeart/2005/8/layout/cycle6"/>
    <dgm:cxn modelId="{470626EA-829F-4705-A840-11F338ACFA84}" type="presParOf" srcId="{A72F584E-6B6E-4813-98EE-2982BCEB2698}" destId="{EEB9F501-6715-4ECC-B97E-1AED3AFE124D}" srcOrd="7" destOrd="0" presId="urn:microsoft.com/office/officeart/2005/8/layout/cycle6"/>
    <dgm:cxn modelId="{9D28B5B3-DF02-46B2-96B7-D11ADC459E7B}" type="presParOf" srcId="{A72F584E-6B6E-4813-98EE-2982BCEB2698}" destId="{92282893-B5F8-4C26-9A8A-9483EEDE7AF4}" srcOrd="8" destOrd="0" presId="urn:microsoft.com/office/officeart/2005/8/layout/cycle6"/>
    <dgm:cxn modelId="{E0F1E09B-7007-4E01-B2FD-ACD17F4D8447}" type="presParOf" srcId="{A72F584E-6B6E-4813-98EE-2982BCEB2698}" destId="{F024CB52-BDB4-4BB7-8C46-5145268D9435}" srcOrd="9" destOrd="0" presId="urn:microsoft.com/office/officeart/2005/8/layout/cycle6"/>
    <dgm:cxn modelId="{7E069CE9-7487-495A-A696-F3100FBFBB0A}" type="presParOf" srcId="{A72F584E-6B6E-4813-98EE-2982BCEB2698}" destId="{C8263662-699A-4828-B27C-E2521C5E04A6}" srcOrd="10" destOrd="0" presId="urn:microsoft.com/office/officeart/2005/8/layout/cycle6"/>
    <dgm:cxn modelId="{B0405C03-087C-4992-BDA2-A4265BB66F9F}" type="presParOf" srcId="{A72F584E-6B6E-4813-98EE-2982BCEB2698}" destId="{FBF57585-1204-4934-946B-75149F321188}" srcOrd="11" destOrd="0" presId="urn:microsoft.com/office/officeart/2005/8/layout/cycle6"/>
    <dgm:cxn modelId="{E5B107FF-241F-426C-BA52-24235D1E1D07}" type="presParOf" srcId="{A72F584E-6B6E-4813-98EE-2982BCEB2698}" destId="{91E76B6E-67D7-4B85-8297-7FE8DE7CDBFC}" srcOrd="12" destOrd="0" presId="urn:microsoft.com/office/officeart/2005/8/layout/cycle6"/>
    <dgm:cxn modelId="{CEB23106-9CBC-461C-9CB2-7376210B44CC}" type="presParOf" srcId="{A72F584E-6B6E-4813-98EE-2982BCEB2698}" destId="{306BADD4-3323-44AF-9AAE-39D130C704A2}" srcOrd="13" destOrd="0" presId="urn:microsoft.com/office/officeart/2005/8/layout/cycle6"/>
    <dgm:cxn modelId="{2BC8F47B-006B-493E-9787-A33D7B1DB75A}" type="presParOf" srcId="{A72F584E-6B6E-4813-98EE-2982BCEB2698}" destId="{A26FA7C8-367D-48BE-94C1-5172AF33527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D2296-65CA-4C4C-BDD6-4F4DC5CA7021}">
      <dsp:nvSpPr>
        <dsp:cNvPr id="0" name=""/>
        <dsp:cNvSpPr/>
      </dsp:nvSpPr>
      <dsp:spPr>
        <a:xfrm>
          <a:off x="0" y="3093214"/>
          <a:ext cx="3744416" cy="5071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AYLIK DENETİM</a:t>
          </a:r>
          <a:endParaRPr lang="tr-TR" sz="1200" b="1" kern="1200" dirty="0"/>
        </a:p>
      </dsp:txBody>
      <dsp:txXfrm>
        <a:off x="0" y="3093214"/>
        <a:ext cx="3744416" cy="273880"/>
      </dsp:txXfrm>
    </dsp:sp>
    <dsp:sp modelId="{4EBEFE05-0AD6-4465-8FF4-1FDF77D434E0}">
      <dsp:nvSpPr>
        <dsp:cNvPr id="0" name=""/>
        <dsp:cNvSpPr/>
      </dsp:nvSpPr>
      <dsp:spPr>
        <a:xfrm>
          <a:off x="0" y="3355229"/>
          <a:ext cx="1872208" cy="2333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AYLIK SAYIM GİRİŞİ</a:t>
          </a:r>
          <a:endParaRPr lang="tr-TR" sz="900" kern="1200" dirty="0"/>
        </a:p>
      </dsp:txBody>
      <dsp:txXfrm>
        <a:off x="0" y="3355229"/>
        <a:ext cx="1872208" cy="233305"/>
      </dsp:txXfrm>
    </dsp:sp>
    <dsp:sp modelId="{156EC06C-B889-42E6-B699-802C814DF045}">
      <dsp:nvSpPr>
        <dsp:cNvPr id="0" name=""/>
        <dsp:cNvSpPr/>
      </dsp:nvSpPr>
      <dsp:spPr>
        <a:xfrm>
          <a:off x="1872208" y="3355229"/>
          <a:ext cx="1872208" cy="233305"/>
        </a:xfrm>
        <a:prstGeom prst="rect">
          <a:avLst/>
        </a:prstGeom>
        <a:solidFill>
          <a:schemeClr val="accent3">
            <a:tint val="40000"/>
            <a:alpha val="90000"/>
            <a:hueOff val="823284"/>
            <a:satOff val="5400"/>
            <a:lumOff val="26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23284"/>
              <a:satOff val="5400"/>
              <a:lumOff val="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DÖNEM KAPANIŞ</a:t>
          </a:r>
          <a:endParaRPr lang="tr-TR" sz="900" kern="1200" dirty="0"/>
        </a:p>
      </dsp:txBody>
      <dsp:txXfrm>
        <a:off x="1872208" y="3355229"/>
        <a:ext cx="1872208" cy="233305"/>
      </dsp:txXfrm>
    </dsp:sp>
    <dsp:sp modelId="{F577B5E7-F88A-4B28-899E-474A3C64189B}">
      <dsp:nvSpPr>
        <dsp:cNvPr id="0" name=""/>
        <dsp:cNvSpPr/>
      </dsp:nvSpPr>
      <dsp:spPr>
        <a:xfrm rot="10800000">
          <a:off x="0" y="2319050"/>
          <a:ext cx="3744416" cy="780050"/>
        </a:xfrm>
        <a:prstGeom prst="upArrowCallout">
          <a:avLst/>
        </a:prstGeom>
        <a:solidFill>
          <a:schemeClr val="accent3">
            <a:hueOff val="1746131"/>
            <a:satOff val="14530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HAFTALIK DENETİM</a:t>
          </a:r>
          <a:endParaRPr lang="tr-TR" sz="1200" b="1" kern="1200" dirty="0"/>
        </a:p>
      </dsp:txBody>
      <dsp:txXfrm rot="-10800000">
        <a:off x="0" y="2319050"/>
        <a:ext cx="3744416" cy="273797"/>
      </dsp:txXfrm>
    </dsp:sp>
    <dsp:sp modelId="{4BAFE31C-BF96-4AEC-837E-B65297C74F9B}">
      <dsp:nvSpPr>
        <dsp:cNvPr id="0" name=""/>
        <dsp:cNvSpPr/>
      </dsp:nvSpPr>
      <dsp:spPr>
        <a:xfrm>
          <a:off x="0" y="2592848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1646568"/>
            <a:satOff val="10799"/>
            <a:lumOff val="53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646568"/>
              <a:satOff val="10799"/>
              <a:lumOff val="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TEDARİKÇİ FATURA KONTROLÜ</a:t>
          </a:r>
          <a:endParaRPr lang="tr-TR" sz="900" kern="1200" dirty="0"/>
        </a:p>
      </dsp:txBody>
      <dsp:txXfrm>
        <a:off x="0" y="2592848"/>
        <a:ext cx="1872208" cy="233235"/>
      </dsp:txXfrm>
    </dsp:sp>
    <dsp:sp modelId="{FC868F80-E470-43EB-B670-853E8FF854E4}">
      <dsp:nvSpPr>
        <dsp:cNvPr id="0" name=""/>
        <dsp:cNvSpPr/>
      </dsp:nvSpPr>
      <dsp:spPr>
        <a:xfrm>
          <a:off x="1872208" y="2592848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2469853"/>
            <a:satOff val="16199"/>
            <a:lumOff val="80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469853"/>
              <a:satOff val="16199"/>
              <a:lumOff val="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HAFTALIK SAYIM KONTROLÜ</a:t>
          </a:r>
          <a:endParaRPr lang="tr-TR" sz="900" kern="1200" dirty="0"/>
        </a:p>
      </dsp:txBody>
      <dsp:txXfrm>
        <a:off x="1872208" y="2592848"/>
        <a:ext cx="1872208" cy="233235"/>
      </dsp:txXfrm>
    </dsp:sp>
    <dsp:sp modelId="{C99155CB-A778-4262-9501-2479C39D4259}">
      <dsp:nvSpPr>
        <dsp:cNvPr id="0" name=""/>
        <dsp:cNvSpPr/>
      </dsp:nvSpPr>
      <dsp:spPr>
        <a:xfrm rot="10800000">
          <a:off x="0" y="1546607"/>
          <a:ext cx="3744416" cy="780050"/>
        </a:xfrm>
        <a:prstGeom prst="upArrowCallout">
          <a:avLst/>
        </a:prstGeom>
        <a:solidFill>
          <a:schemeClr val="accent3">
            <a:hueOff val="3492262"/>
            <a:satOff val="29060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GÜNLÜK DENETİM</a:t>
          </a:r>
          <a:endParaRPr lang="tr-TR" sz="1600" kern="1200" dirty="0"/>
        </a:p>
      </dsp:txBody>
      <dsp:txXfrm rot="-10800000">
        <a:off x="0" y="1546607"/>
        <a:ext cx="3744416" cy="273797"/>
      </dsp:txXfrm>
    </dsp:sp>
    <dsp:sp modelId="{36AE7B1A-68E5-4173-8F90-7C15F79465EF}">
      <dsp:nvSpPr>
        <dsp:cNvPr id="0" name=""/>
        <dsp:cNvSpPr/>
      </dsp:nvSpPr>
      <dsp:spPr>
        <a:xfrm>
          <a:off x="0" y="1820405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3293137"/>
            <a:satOff val="21599"/>
            <a:lumOff val="10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93137"/>
              <a:satOff val="21599"/>
              <a:lumOff val="1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MAL KABÜL KONTROLÜ</a:t>
          </a:r>
          <a:endParaRPr lang="tr-TR" sz="900" kern="1200" dirty="0"/>
        </a:p>
      </dsp:txBody>
      <dsp:txXfrm>
        <a:off x="0" y="1820405"/>
        <a:ext cx="1872208" cy="233235"/>
      </dsp:txXfrm>
    </dsp:sp>
    <dsp:sp modelId="{CF2782D5-B958-4F80-94A0-70FB3DA0C883}">
      <dsp:nvSpPr>
        <dsp:cNvPr id="0" name=""/>
        <dsp:cNvSpPr/>
      </dsp:nvSpPr>
      <dsp:spPr>
        <a:xfrm>
          <a:off x="1872208" y="1820405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4116422"/>
            <a:satOff val="26998"/>
            <a:lumOff val="133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116422"/>
              <a:satOff val="26998"/>
              <a:lumOff val="1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GÜNLÜK SAYIM KONTROLÜ</a:t>
          </a:r>
          <a:endParaRPr lang="tr-TR" sz="900" kern="1200" dirty="0"/>
        </a:p>
      </dsp:txBody>
      <dsp:txXfrm>
        <a:off x="1872208" y="1820405"/>
        <a:ext cx="1872208" cy="233235"/>
      </dsp:txXfrm>
    </dsp:sp>
    <dsp:sp modelId="{E0CC06A6-5031-4CEA-A10B-4FD13B488C8E}">
      <dsp:nvSpPr>
        <dsp:cNvPr id="0" name=""/>
        <dsp:cNvSpPr/>
      </dsp:nvSpPr>
      <dsp:spPr>
        <a:xfrm rot="10800000">
          <a:off x="0" y="774164"/>
          <a:ext cx="3744416" cy="780050"/>
        </a:xfrm>
        <a:prstGeom prst="upArrowCallout">
          <a:avLst/>
        </a:prstGeom>
        <a:solidFill>
          <a:schemeClr val="accent3">
            <a:hueOff val="5238393"/>
            <a:satOff val="43590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SEVKİYAT</a:t>
          </a:r>
          <a:endParaRPr lang="tr-TR" sz="1000" b="1" kern="1200" dirty="0"/>
        </a:p>
      </dsp:txBody>
      <dsp:txXfrm rot="-10800000">
        <a:off x="0" y="774164"/>
        <a:ext cx="3744416" cy="273797"/>
      </dsp:txXfrm>
    </dsp:sp>
    <dsp:sp modelId="{31FED630-A74D-44B1-94AF-CA36D78E178E}">
      <dsp:nvSpPr>
        <dsp:cNvPr id="0" name=""/>
        <dsp:cNvSpPr/>
      </dsp:nvSpPr>
      <dsp:spPr>
        <a:xfrm>
          <a:off x="0" y="1047962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4939706"/>
            <a:satOff val="32398"/>
            <a:lumOff val="16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939706"/>
              <a:satOff val="32398"/>
              <a:lumOff val="1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TEDARİKÇİDEN DOĞRUDAN TESLİM</a:t>
          </a:r>
          <a:endParaRPr lang="tr-TR" sz="900" kern="1200" dirty="0"/>
        </a:p>
      </dsp:txBody>
      <dsp:txXfrm>
        <a:off x="0" y="1047962"/>
        <a:ext cx="1872208" cy="233235"/>
      </dsp:txXfrm>
    </dsp:sp>
    <dsp:sp modelId="{08A98A29-F2CE-472B-9C0F-4835A2E51AB0}">
      <dsp:nvSpPr>
        <dsp:cNvPr id="0" name=""/>
        <dsp:cNvSpPr/>
      </dsp:nvSpPr>
      <dsp:spPr>
        <a:xfrm>
          <a:off x="1872208" y="1047962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5762990"/>
            <a:satOff val="37798"/>
            <a:lumOff val="18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762990"/>
              <a:satOff val="37798"/>
              <a:lumOff val="18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MERKEZ SEVKİYAT</a:t>
          </a:r>
          <a:endParaRPr lang="tr-TR" sz="900" kern="1200" dirty="0"/>
        </a:p>
      </dsp:txBody>
      <dsp:txXfrm>
        <a:off x="1872208" y="1047962"/>
        <a:ext cx="1872208" cy="233235"/>
      </dsp:txXfrm>
    </dsp:sp>
    <dsp:sp modelId="{0E1928F9-E7EB-4DF4-A343-2CDB45AD58FF}">
      <dsp:nvSpPr>
        <dsp:cNvPr id="0" name=""/>
        <dsp:cNvSpPr/>
      </dsp:nvSpPr>
      <dsp:spPr>
        <a:xfrm rot="10800000">
          <a:off x="0" y="1721"/>
          <a:ext cx="3744416" cy="780050"/>
        </a:xfrm>
        <a:prstGeom prst="upArrowCallout">
          <a:avLst/>
        </a:prstGeom>
        <a:solidFill>
          <a:schemeClr val="accent3">
            <a:hueOff val="6984524"/>
            <a:satOff val="58120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TALEP ONAY</a:t>
          </a:r>
          <a:endParaRPr lang="tr-TR" sz="1400" b="1" kern="1200" dirty="0"/>
        </a:p>
      </dsp:txBody>
      <dsp:txXfrm rot="-10800000">
        <a:off x="0" y="1721"/>
        <a:ext cx="3744416" cy="273797"/>
      </dsp:txXfrm>
    </dsp:sp>
    <dsp:sp modelId="{4224C484-05F6-4489-BC05-494D58788F56}">
      <dsp:nvSpPr>
        <dsp:cNvPr id="0" name=""/>
        <dsp:cNvSpPr/>
      </dsp:nvSpPr>
      <dsp:spPr>
        <a:xfrm>
          <a:off x="0" y="275518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6586274"/>
            <a:satOff val="43197"/>
            <a:lumOff val="213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586274"/>
              <a:satOff val="43197"/>
              <a:lumOff val="2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TEDARİKÇİLERE SİPARİŞ</a:t>
          </a:r>
          <a:endParaRPr lang="tr-TR" sz="900" kern="1200" dirty="0"/>
        </a:p>
      </dsp:txBody>
      <dsp:txXfrm>
        <a:off x="0" y="275518"/>
        <a:ext cx="1872208" cy="233235"/>
      </dsp:txXfrm>
    </dsp:sp>
    <dsp:sp modelId="{D2C9434F-7DC7-423C-806C-2F8725BEE871}">
      <dsp:nvSpPr>
        <dsp:cNvPr id="0" name=""/>
        <dsp:cNvSpPr/>
      </dsp:nvSpPr>
      <dsp:spPr>
        <a:xfrm>
          <a:off x="1872208" y="275518"/>
          <a:ext cx="1872208" cy="233235"/>
        </a:xfrm>
        <a:prstGeom prst="rect">
          <a:avLst/>
        </a:prstGeom>
        <a:solidFill>
          <a:schemeClr val="accent3">
            <a:tint val="40000"/>
            <a:alpha val="90000"/>
            <a:hueOff val="7409558"/>
            <a:satOff val="48597"/>
            <a:lumOff val="240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409558"/>
              <a:satOff val="48597"/>
              <a:lumOff val="2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ÜRETİM İŞ EMRİ</a:t>
          </a:r>
          <a:endParaRPr lang="tr-TR" sz="900" kern="1200" dirty="0"/>
        </a:p>
      </dsp:txBody>
      <dsp:txXfrm>
        <a:off x="1872208" y="275518"/>
        <a:ext cx="1872208" cy="233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0948-45BB-49EB-AA5B-A354EE3C44C9}">
      <dsp:nvSpPr>
        <dsp:cNvPr id="0" name=""/>
        <dsp:cNvSpPr/>
      </dsp:nvSpPr>
      <dsp:spPr>
        <a:xfrm>
          <a:off x="1351463" y="1068"/>
          <a:ext cx="997336" cy="6482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TALEP</a:t>
          </a:r>
          <a:endParaRPr lang="tr-TR" sz="1600" kern="1200" dirty="0"/>
        </a:p>
      </dsp:txBody>
      <dsp:txXfrm>
        <a:off x="1383109" y="32714"/>
        <a:ext cx="934044" cy="584976"/>
      </dsp:txXfrm>
    </dsp:sp>
    <dsp:sp modelId="{1B1781A3-36B4-4C4E-9C7B-EEBDBA0B1BF9}">
      <dsp:nvSpPr>
        <dsp:cNvPr id="0" name=""/>
        <dsp:cNvSpPr/>
      </dsp:nvSpPr>
      <dsp:spPr>
        <a:xfrm>
          <a:off x="553052" y="325203"/>
          <a:ext cx="2594159" cy="2594159"/>
        </a:xfrm>
        <a:custGeom>
          <a:avLst/>
          <a:gdLst/>
          <a:ahLst/>
          <a:cxnLst/>
          <a:rect l="0" t="0" r="0" b="0"/>
          <a:pathLst>
            <a:path>
              <a:moveTo>
                <a:pt x="1802623" y="102575"/>
              </a:moveTo>
              <a:arcTo wR="1297079" hR="1297079" stAng="17576356" swAng="196504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9904-768F-4168-9CA0-D4358315857C}">
      <dsp:nvSpPr>
        <dsp:cNvPr id="0" name=""/>
        <dsp:cNvSpPr/>
      </dsp:nvSpPr>
      <dsp:spPr>
        <a:xfrm>
          <a:off x="2585059" y="897328"/>
          <a:ext cx="997336" cy="6482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MAL KABÜL</a:t>
          </a:r>
          <a:endParaRPr lang="tr-TR" sz="1600" kern="1200" dirty="0"/>
        </a:p>
      </dsp:txBody>
      <dsp:txXfrm>
        <a:off x="2616705" y="928974"/>
        <a:ext cx="934044" cy="584976"/>
      </dsp:txXfrm>
    </dsp:sp>
    <dsp:sp modelId="{658A630C-68D6-4488-A621-64625AC52033}">
      <dsp:nvSpPr>
        <dsp:cNvPr id="0" name=""/>
        <dsp:cNvSpPr/>
      </dsp:nvSpPr>
      <dsp:spPr>
        <a:xfrm>
          <a:off x="553052" y="325203"/>
          <a:ext cx="2594159" cy="2594159"/>
        </a:xfrm>
        <a:custGeom>
          <a:avLst/>
          <a:gdLst/>
          <a:ahLst/>
          <a:cxnLst/>
          <a:rect l="0" t="0" r="0" b="0"/>
          <a:pathLst>
            <a:path>
              <a:moveTo>
                <a:pt x="2592355" y="1228695"/>
              </a:moveTo>
              <a:arcTo wR="1297079" hR="1297079" stAng="21418672" swAng="219899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5D338-84F9-4625-B0B4-6A674C59D9E8}">
      <dsp:nvSpPr>
        <dsp:cNvPr id="0" name=""/>
        <dsp:cNvSpPr/>
      </dsp:nvSpPr>
      <dsp:spPr>
        <a:xfrm>
          <a:off x="2113867" y="2347508"/>
          <a:ext cx="997336" cy="6482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AYLIK SAYIM</a:t>
          </a:r>
          <a:endParaRPr lang="tr-TR" sz="1600" kern="1200" dirty="0"/>
        </a:p>
      </dsp:txBody>
      <dsp:txXfrm>
        <a:off x="2145513" y="2379154"/>
        <a:ext cx="934044" cy="584976"/>
      </dsp:txXfrm>
    </dsp:sp>
    <dsp:sp modelId="{92282893-B5F8-4C26-9A8A-9483EEDE7AF4}">
      <dsp:nvSpPr>
        <dsp:cNvPr id="0" name=""/>
        <dsp:cNvSpPr/>
      </dsp:nvSpPr>
      <dsp:spPr>
        <a:xfrm>
          <a:off x="553052" y="325203"/>
          <a:ext cx="2594159" cy="2594159"/>
        </a:xfrm>
        <a:custGeom>
          <a:avLst/>
          <a:gdLst/>
          <a:ahLst/>
          <a:cxnLst/>
          <a:rect l="0" t="0" r="0" b="0"/>
          <a:pathLst>
            <a:path>
              <a:moveTo>
                <a:pt x="1555649" y="2568125"/>
              </a:moveTo>
              <a:arcTo wR="1297079" hR="1297079" stAng="4710073" swAng="137985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4CB52-BDB4-4BB7-8C46-5145268D9435}">
      <dsp:nvSpPr>
        <dsp:cNvPr id="0" name=""/>
        <dsp:cNvSpPr/>
      </dsp:nvSpPr>
      <dsp:spPr>
        <a:xfrm>
          <a:off x="589059" y="2347508"/>
          <a:ext cx="997336" cy="6482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HAFTALIK SAYIM</a:t>
          </a:r>
          <a:endParaRPr lang="tr-TR" sz="1600" kern="1200" dirty="0"/>
        </a:p>
      </dsp:txBody>
      <dsp:txXfrm>
        <a:off x="620705" y="2379154"/>
        <a:ext cx="934044" cy="584976"/>
      </dsp:txXfrm>
    </dsp:sp>
    <dsp:sp modelId="{FBF57585-1204-4934-946B-75149F321188}">
      <dsp:nvSpPr>
        <dsp:cNvPr id="0" name=""/>
        <dsp:cNvSpPr/>
      </dsp:nvSpPr>
      <dsp:spPr>
        <a:xfrm>
          <a:off x="553052" y="325203"/>
          <a:ext cx="2594159" cy="2594159"/>
        </a:xfrm>
        <a:custGeom>
          <a:avLst/>
          <a:gdLst/>
          <a:ahLst/>
          <a:cxnLst/>
          <a:rect l="0" t="0" r="0" b="0"/>
          <a:pathLst>
            <a:path>
              <a:moveTo>
                <a:pt x="217063" y="2015397"/>
              </a:moveTo>
              <a:arcTo wR="1297079" hR="1297079" stAng="8782331" swAng="219899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76B6E-67D7-4B85-8297-7FE8DE7CDBFC}">
      <dsp:nvSpPr>
        <dsp:cNvPr id="0" name=""/>
        <dsp:cNvSpPr/>
      </dsp:nvSpPr>
      <dsp:spPr>
        <a:xfrm>
          <a:off x="117867" y="897328"/>
          <a:ext cx="997336" cy="6482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GÜNLÜK SAYIM</a:t>
          </a:r>
          <a:endParaRPr lang="tr-TR" sz="1600" kern="1200" dirty="0"/>
        </a:p>
      </dsp:txBody>
      <dsp:txXfrm>
        <a:off x="149513" y="928974"/>
        <a:ext cx="934044" cy="584976"/>
      </dsp:txXfrm>
    </dsp:sp>
    <dsp:sp modelId="{A26FA7C8-367D-48BE-94C1-5172AF335270}">
      <dsp:nvSpPr>
        <dsp:cNvPr id="0" name=""/>
        <dsp:cNvSpPr/>
      </dsp:nvSpPr>
      <dsp:spPr>
        <a:xfrm>
          <a:off x="553052" y="325203"/>
          <a:ext cx="2594159" cy="2594159"/>
        </a:xfrm>
        <a:custGeom>
          <a:avLst/>
          <a:gdLst/>
          <a:ahLst/>
          <a:cxnLst/>
          <a:rect l="0" t="0" r="0" b="0"/>
          <a:pathLst>
            <a:path>
              <a:moveTo>
                <a:pt x="225692" y="565954"/>
              </a:moveTo>
              <a:arcTo wR="1297079" hR="1297079" stAng="12858600" swAng="1965043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00F830A1-3891-4B82-A120-081866556DA0}" type="datetimeFigureOut">
              <a:pPr/>
              <a:t>10.11.2015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58CC9574-A819-4FE4-99A7-1E27AD09ADC2}" type="slidenum"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29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7135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37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38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1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39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0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40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2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tr-TR" dirty="0" smtClean="0"/>
              <a:t>ŞUBELER GÜNLÜK OLARAK MERKEZE</a:t>
            </a:r>
            <a:r>
              <a:rPr lang="tr-TR" baseline="0" dirty="0" smtClean="0"/>
              <a:t> SİPARİŞLERİNİ SİSTEM ÜZERİNDEN GEÇERLER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MERKEZ SİPARİŞ SORUMLUSU GELEN TALEPLERİ, İNCELER VE ONAYLAR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DIŞARDAN TEDARİK EDİLEN ÜRÜNLER İÇİN (AYRAN, KOLA VB) TEDARİKÇİ SİPARİŞ FORMU, SİSTEM TARAFINDAN OTOMATİK OLARAK OLUŞTURULUR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TEDARİĞİ MERKEZ TARAFINDAN YAPILAN ÜRÜNLER İÇİN, SİPARİŞ VE ÜRETİM İŞ EMRİ SİSTEM TARAFINDAN OTOMATİK OLARAK OLUŞTURULUR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MERKEZDEN GÖNDERİLEN ÜRÜNLER, ŞUBE MAL KABÜL EKRANINA DÜŞER VE ŞUBE TARAFINDAN ONAYLANDIĞI ANDA OTOMATİK OLARAK ŞUBE DEPOYA KAYIT EDİLİR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TEDARİKÇİDEN GELEN ÜRÜNLER, ŞUBE MAL KABÜL EKRANINA DÜŞER VE ŞUBE TARAFINDAN ONAYLANDIĞI ANDA OTOMATİK OLARAK ŞUBE DEPOYA KAYIT EDİLİR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ŞUBE TARAFINDAN GÜN SONU İŞLEMİ YAPILMASI İLE BİRLİKTE, SARFİYAT İŞLEMLERİ OTOMATİK OLARAK TAMAMLANIR VE GÜNLÜK SAYILAN ÜRÜNLER İÇİN SAYIM FORMU SİSTEM TARAFINDAN OTOMATİK OLARAK OLUŞTURULUR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  <a:p>
            <a:pPr marL="171450" indent="-171450">
              <a:buFontTx/>
              <a:buChar char="-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41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6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tr-TR" dirty="0" smtClean="0"/>
              <a:t>ŞUBELER GÜNLÜK OLARAK MERKEZE</a:t>
            </a:r>
            <a:r>
              <a:rPr lang="tr-TR" baseline="0" dirty="0" smtClean="0"/>
              <a:t> SİPARİŞLERİNİ SİSTEM ÜZERİNDEN GEÇERLER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MERKEZ SİPARİŞ SORUMLUSU GELEN TALEPLERİ, İNCELER VE ONAYLAR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DIŞARDAN TEDARİK EDİLEN ÜRÜNLER İÇİN (AYRAN, KOLA VB) TEDARİKÇİ SİPARİŞ FORMU, SİSTEM TARAFINDAN OTOMATİK OLARAK OLUŞTURULUR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TEDARİĞİ MERKEZ TARAFINDAN YAPILAN ÜRÜNLER İÇİN, SİPARİŞ VE ÜRETİM İŞ EMRİ SİSTEM TARAFINDAN OTOMATİK OLARAK OLUŞTURULUR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MERKEZDEN GÖNDERİLEN ÜRÜNLER, ŞUBE MAL KABÜL EKRANINA DÜŞER VE ŞUBE TARAFINDAN ONAYLANDIĞI ANDA OTOMATİK OLARAK ŞUBE DEPOYA KAYIT EDİLİR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TEDARİKÇİDEN GELEN ÜRÜNLER, ŞUBE MAL KABÜL EKRANINA DÜŞER VE ŞUBE TARAFINDAN ONAYLANDIĞI ANDA OTOMATİK OLARAK ŞUBE DEPOYA KAYIT EDİLİR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ŞUBE TARAFINDAN GÜN SONU İŞLEMİ YAPILMASI İLE BİRLİKTE, SARFİYAT İŞLEMLERİ OTOMATİK OLARAK TAMAMLANIR VE GÜNLÜK SAYILAN ÜRÜNLER İÇİN SAYIM FORMU SİSTEM TARAFINDAN OTOMATİK OLARAK OLUŞTURULUR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  <a:p>
            <a:pPr marL="171450" indent="-171450">
              <a:buFontTx/>
              <a:buChar char="-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42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0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tr-TR" dirty="0" smtClean="0"/>
              <a:t>ŞUBELER GÜNLÜK OLARAK MERKEZE</a:t>
            </a:r>
            <a:r>
              <a:rPr lang="tr-TR" baseline="0" dirty="0" smtClean="0"/>
              <a:t> SİPARİŞLERİNİ SİSTEM ÜZERİNDEN GEÇERLER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MERKEZ SİPARİŞ SORUMLUSU GELEN TALEPLERİ, İNCELER VE ONAYLAR</a:t>
            </a:r>
          </a:p>
          <a:p>
            <a:pPr marL="171450" indent="-171450">
              <a:buFontTx/>
              <a:buChar char="-"/>
            </a:pPr>
            <a:r>
              <a:rPr lang="tr-TR" baseline="0" dirty="0" smtClean="0"/>
              <a:t>DIŞARDAN TEDARİK EDİLEN ÜRÜNLER İÇİN (AYRAN, KOLA VB) TEDARİKÇİ SİPARİŞ FORMU, SİSTEM TARAFINDAN OTOMATİK OLARAK OLUŞTURULUR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TEDARİĞİ MERKEZ TARAFINDAN YAPILAN ÜRÜNLER İÇİN, SİPARİŞ VE ÜRETİM İŞ EMRİ SİSTEM TARAFINDAN OTOMATİK OLARAK OLUŞTURULUR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MERKEZDEN GÖNDERİLEN ÜRÜNLER, ŞUBE MAL KABÜL EKRANINA DÜŞER VE ŞUBE TARAFINDAN ONAYLANDIĞI ANDA OTOMATİK OLARAK ŞUBE DEPOYA KAYIT EDİLİR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TEDARİKÇİDEN GELEN ÜRÜNLER, ŞUBE MAL KABÜL EKRANINA DÜŞER VE ŞUBE TARAFINDAN ONAYLANDIĞI ANDA OTOMATİK OLARAK ŞUBE DEPOYA KAYIT EDİLİR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r-TR" baseline="0" dirty="0" smtClean="0"/>
              <a:t>ŞUBE TARAFINDAN GÜN SONU İŞLEMİ YAPILMASI İLE BİRLİKTE, SARFİYAT İŞLEMLERİ OTOMATİK OLARAK TAMAMLANIR VE GÜNLÜK SAYILAN ÜRÜNLER İÇİN SAYIM FORMU SİSTEM TARAFINDAN OTOMATİK OLARAK OLUŞTURULUR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aseline="0" dirty="0" smtClean="0"/>
          </a:p>
          <a:p>
            <a:pPr marL="171450" indent="-171450">
              <a:buFontTx/>
              <a:buChar char="-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43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10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44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7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4456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46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44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47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tr-TR" smtClean="0"/>
              <a:pPr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5574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tr-TR" smtClean="0">
                <a:solidFill>
                  <a:prstClr val="black"/>
                </a:solidFill>
              </a:rPr>
              <a:pPr/>
              <a:t>49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2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0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676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326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250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/>
              <a:pPr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492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36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8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tr-T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/>
              <a:t>Ana alt başlık stilini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tr-T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çıklamalı Alt Yazılı Medy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tr-TR"/>
            </a:lvl1pPr>
          </a:lstStyle>
          <a:p>
            <a:pPr eaLnBrk="1" latinLnBrk="0" hangingPunct="1"/>
            <a:r>
              <a:rPr lang="tr-TR" smtClean="0"/>
              <a:t>Medya eklemek için simgeyi tıklatın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tr-T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tr-TR" sz="3200"/>
            </a:lvl1pPr>
            <a:lvl2pPr marL="457200" indent="0" eaLnBrk="1" latinLnBrk="0" hangingPunct="1">
              <a:buNone/>
              <a:defRPr kumimoji="0" lang="tr-TR" sz="2800"/>
            </a:lvl2pPr>
            <a:lvl3pPr marL="914400" indent="0" eaLnBrk="1" latinLnBrk="0" hangingPunct="1">
              <a:buNone/>
              <a:defRPr kumimoji="0" lang="tr-TR" sz="2400"/>
            </a:lvl3pPr>
            <a:lvl4pPr marL="1371600" indent="0" eaLnBrk="1" latinLnBrk="0" hangingPunct="1">
              <a:buNone/>
              <a:defRPr kumimoji="0" lang="tr-TR" sz="2000"/>
            </a:lvl4pPr>
            <a:lvl5pPr marL="1828800" indent="0" eaLnBrk="1" latinLnBrk="0" hangingPunct="1">
              <a:buNone/>
              <a:defRPr kumimoji="0" lang="tr-TR" sz="2000"/>
            </a:lvl5pPr>
            <a:lvl6pPr marL="2286000" indent="0" eaLnBrk="1" latinLnBrk="0" hangingPunct="1">
              <a:buNone/>
              <a:defRPr kumimoji="0" lang="tr-TR" sz="2000"/>
            </a:lvl6pPr>
            <a:lvl7pPr marL="2743200" indent="0" eaLnBrk="1" latinLnBrk="0" hangingPunct="1">
              <a:buNone/>
              <a:defRPr kumimoji="0" lang="tr-TR" sz="2000"/>
            </a:lvl7pPr>
            <a:lvl8pPr marL="3200400" indent="0" eaLnBrk="1" latinLnBrk="0" hangingPunct="1">
              <a:buNone/>
              <a:defRPr kumimoji="0" lang="tr-TR" sz="2000"/>
            </a:lvl8pPr>
            <a:lvl9pPr marL="3657600" indent="0" eaLnBrk="1" latinLnBrk="0" hangingPunct="1">
              <a:buNone/>
              <a:defRPr kumimoji="0" lang="tr-TR" sz="2000"/>
            </a:lvl9pPr>
          </a:lstStyle>
          <a:p>
            <a:pPr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tr-TR" sz="1400"/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Dikey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tr-T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    </a:t>
            </a:r>
            <a:r>
              <a:rPr kumimoji="0" lang="tr-TR" sz="2000"/>
              <a:t>Ana başlık stilini düzenlemek için tıklatın</a:t>
            </a:r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10.11.2015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tr-T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/>
              <a:t>Ana alt başlık stilini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tr-T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85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tr-TR" sz="3000" b="1" cap="all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tr-T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76184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tr-T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23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tr-T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3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tr-TR" sz="3000" b="1" cap="all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tr-T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r-TR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56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Başlı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tr-T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tr-T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tr-TR" sz="2000" b="1"/>
            </a:lvl2pPr>
            <a:lvl3pPr marL="914400" indent="0" eaLnBrk="1" latinLnBrk="0" hangingPunct="1">
              <a:buNone/>
              <a:defRPr kumimoji="0" lang="tr-TR" sz="1800" b="1"/>
            </a:lvl3pPr>
            <a:lvl4pPr marL="1371600" indent="0" eaLnBrk="1" latinLnBrk="0" hangingPunct="1">
              <a:buNone/>
              <a:defRPr kumimoji="0" lang="tr-TR" sz="1600" b="1"/>
            </a:lvl4pPr>
            <a:lvl5pPr marL="1828800" indent="0" eaLnBrk="1" latinLnBrk="0" hangingPunct="1">
              <a:buNone/>
              <a:defRPr kumimoji="0" lang="tr-TR" sz="1600" b="1"/>
            </a:lvl5pPr>
            <a:lvl6pPr marL="2286000" indent="0" eaLnBrk="1" latinLnBrk="0" hangingPunct="1">
              <a:buNone/>
              <a:defRPr kumimoji="0" lang="tr-TR" sz="1600" b="1"/>
            </a:lvl6pPr>
            <a:lvl7pPr marL="2743200" indent="0" eaLnBrk="1" latinLnBrk="0" hangingPunct="1">
              <a:buNone/>
              <a:defRPr kumimoji="0" lang="tr-TR" sz="1600" b="1"/>
            </a:lvl7pPr>
            <a:lvl8pPr marL="3200400" indent="0" eaLnBrk="1" latinLnBrk="0" hangingPunct="1">
              <a:buNone/>
              <a:defRPr kumimoji="0" lang="tr-TR" sz="1600" b="1"/>
            </a:lvl8pPr>
            <a:lvl9pPr marL="3657600" indent="0" eaLnBrk="1" latinLnBrk="0" hangingPunct="1">
              <a:buNone/>
              <a:defRPr kumimoji="0" lang="tr-TR"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4895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, Metinle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tr-T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tr-T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 sz="1500"/>
              <a:t>Ana alt başlık stilini düzenlemek için tıklatın</a:t>
            </a:r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2133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İçerik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tr-TR" sz="2000" b="1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tr-T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tr-T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tr-T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tr-T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tr-TR" sz="2000"/>
            </a:lvl6pPr>
            <a:lvl7pPr eaLnBrk="1" latinLnBrk="0" hangingPunct="1">
              <a:defRPr kumimoji="0" lang="tr-TR" sz="2000"/>
            </a:lvl7pPr>
            <a:lvl8pPr eaLnBrk="1" latinLnBrk="0" hangingPunct="1">
              <a:defRPr kumimoji="0" lang="tr-TR" sz="2000"/>
            </a:lvl8pPr>
            <a:lvl9pPr eaLnBrk="1" latinLnBrk="0" hangingPunct="1">
              <a:defRPr kumimoji="0" lang="tr-TR" sz="20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tr-T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1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çıklamalı Alt Yazılı Medy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tr-TR"/>
            </a:lvl1pPr>
          </a:lstStyle>
          <a:p>
            <a:pPr eaLnBrk="1" latinLnBrk="0" hangingPunct="1"/>
            <a:r>
              <a:rPr lang="tr-TR" smtClean="0"/>
              <a:t>Medya eklemek için simgeyi tıklatın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tr-T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7347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tr-TR" sz="3200"/>
            </a:lvl1pPr>
            <a:lvl2pPr marL="457200" indent="0" eaLnBrk="1" latinLnBrk="0" hangingPunct="1">
              <a:buNone/>
              <a:defRPr kumimoji="0" lang="tr-TR" sz="2800"/>
            </a:lvl2pPr>
            <a:lvl3pPr marL="914400" indent="0" eaLnBrk="1" latinLnBrk="0" hangingPunct="1">
              <a:buNone/>
              <a:defRPr kumimoji="0" lang="tr-TR" sz="2400"/>
            </a:lvl3pPr>
            <a:lvl4pPr marL="1371600" indent="0" eaLnBrk="1" latinLnBrk="0" hangingPunct="1">
              <a:buNone/>
              <a:defRPr kumimoji="0" lang="tr-TR" sz="2000"/>
            </a:lvl4pPr>
            <a:lvl5pPr marL="1828800" indent="0" eaLnBrk="1" latinLnBrk="0" hangingPunct="1">
              <a:buNone/>
              <a:defRPr kumimoji="0" lang="tr-TR" sz="2000"/>
            </a:lvl5pPr>
            <a:lvl6pPr marL="2286000" indent="0" eaLnBrk="1" latinLnBrk="0" hangingPunct="1">
              <a:buNone/>
              <a:defRPr kumimoji="0" lang="tr-TR" sz="2000"/>
            </a:lvl6pPr>
            <a:lvl7pPr marL="2743200" indent="0" eaLnBrk="1" latinLnBrk="0" hangingPunct="1">
              <a:buNone/>
              <a:defRPr kumimoji="0" lang="tr-TR" sz="2000"/>
            </a:lvl7pPr>
            <a:lvl8pPr marL="3200400" indent="0" eaLnBrk="1" latinLnBrk="0" hangingPunct="1">
              <a:buNone/>
              <a:defRPr kumimoji="0" lang="tr-TR" sz="2000"/>
            </a:lvl8pPr>
            <a:lvl9pPr marL="3657600" indent="0" eaLnBrk="1" latinLnBrk="0" hangingPunct="1">
              <a:buNone/>
              <a:defRPr kumimoji="0" lang="tr-TR" sz="2000"/>
            </a:lvl9pPr>
          </a:lstStyle>
          <a:p>
            <a:pPr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tr-TR" sz="1400"/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5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Dikey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tr-T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    </a:t>
            </a:r>
            <a:r>
              <a:rPr kumimoji="0" lang="tr-TR" sz="2000"/>
              <a:t>Ana başlık stilini düzenlemek için tıklatın</a:t>
            </a:r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65308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5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23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tr-T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/>
              <a:t>Ana alt başlık stilini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tr-T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98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tr-T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tr-TR" sz="3000" b="1" cap="all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tr-T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11540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tr-T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437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tr-T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1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19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Başlı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tr-T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tr-T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tr-TR" sz="2000" b="1"/>
            </a:lvl2pPr>
            <a:lvl3pPr marL="914400" indent="0" eaLnBrk="1" latinLnBrk="0" hangingPunct="1">
              <a:buNone/>
              <a:defRPr kumimoji="0" lang="tr-TR" sz="1800" b="1"/>
            </a:lvl3pPr>
            <a:lvl4pPr marL="1371600" indent="0" eaLnBrk="1" latinLnBrk="0" hangingPunct="1">
              <a:buNone/>
              <a:defRPr kumimoji="0" lang="tr-TR" sz="1600" b="1"/>
            </a:lvl4pPr>
            <a:lvl5pPr marL="1828800" indent="0" eaLnBrk="1" latinLnBrk="0" hangingPunct="1">
              <a:buNone/>
              <a:defRPr kumimoji="0" lang="tr-TR" sz="1600" b="1"/>
            </a:lvl5pPr>
            <a:lvl6pPr marL="2286000" indent="0" eaLnBrk="1" latinLnBrk="0" hangingPunct="1">
              <a:buNone/>
              <a:defRPr kumimoji="0" lang="tr-TR" sz="1600" b="1"/>
            </a:lvl6pPr>
            <a:lvl7pPr marL="2743200" indent="0" eaLnBrk="1" latinLnBrk="0" hangingPunct="1">
              <a:buNone/>
              <a:defRPr kumimoji="0" lang="tr-TR" sz="1600" b="1"/>
            </a:lvl7pPr>
            <a:lvl8pPr marL="3200400" indent="0" eaLnBrk="1" latinLnBrk="0" hangingPunct="1">
              <a:buNone/>
              <a:defRPr kumimoji="0" lang="tr-TR" sz="1600" b="1"/>
            </a:lvl8pPr>
            <a:lvl9pPr marL="3657600" indent="0" eaLnBrk="1" latinLnBrk="0" hangingPunct="1">
              <a:buNone/>
              <a:defRPr kumimoji="0" lang="tr-TR"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81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, Metinle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tr-T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tr-T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 sz="1500"/>
              <a:t>Ana alt başlık stilini düzenlemek için tıklatın</a:t>
            </a:r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3187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İçerik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tr-TR" sz="2000" b="1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tr-T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tr-T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tr-T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tr-T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tr-TR" sz="2000"/>
            </a:lvl6pPr>
            <a:lvl7pPr eaLnBrk="1" latinLnBrk="0" hangingPunct="1">
              <a:defRPr kumimoji="0" lang="tr-TR" sz="2000"/>
            </a:lvl7pPr>
            <a:lvl8pPr eaLnBrk="1" latinLnBrk="0" hangingPunct="1">
              <a:defRPr kumimoji="0" lang="tr-TR" sz="2000"/>
            </a:lvl8pPr>
            <a:lvl9pPr eaLnBrk="1" latinLnBrk="0" hangingPunct="1">
              <a:defRPr kumimoji="0" lang="tr-TR" sz="20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tr-T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çıklamalı Alt Yazılı Medy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tr-TR"/>
            </a:lvl1pPr>
          </a:lstStyle>
          <a:p>
            <a:pPr eaLnBrk="1" latinLnBrk="0" hangingPunct="1"/>
            <a:r>
              <a:rPr lang="tr-TR" smtClean="0"/>
              <a:t>Medya eklemek için simgeyi tıklatın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tr-T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974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tr-TR" sz="3200"/>
            </a:lvl1pPr>
            <a:lvl2pPr marL="457200" indent="0" eaLnBrk="1" latinLnBrk="0" hangingPunct="1">
              <a:buNone/>
              <a:defRPr kumimoji="0" lang="tr-TR" sz="2800"/>
            </a:lvl2pPr>
            <a:lvl3pPr marL="914400" indent="0" eaLnBrk="1" latinLnBrk="0" hangingPunct="1">
              <a:buNone/>
              <a:defRPr kumimoji="0" lang="tr-TR" sz="2400"/>
            </a:lvl3pPr>
            <a:lvl4pPr marL="1371600" indent="0" eaLnBrk="1" latinLnBrk="0" hangingPunct="1">
              <a:buNone/>
              <a:defRPr kumimoji="0" lang="tr-TR" sz="2000"/>
            </a:lvl4pPr>
            <a:lvl5pPr marL="1828800" indent="0" eaLnBrk="1" latinLnBrk="0" hangingPunct="1">
              <a:buNone/>
              <a:defRPr kumimoji="0" lang="tr-TR" sz="2000"/>
            </a:lvl5pPr>
            <a:lvl6pPr marL="2286000" indent="0" eaLnBrk="1" latinLnBrk="0" hangingPunct="1">
              <a:buNone/>
              <a:defRPr kumimoji="0" lang="tr-TR" sz="2000"/>
            </a:lvl6pPr>
            <a:lvl7pPr marL="2743200" indent="0" eaLnBrk="1" latinLnBrk="0" hangingPunct="1">
              <a:buNone/>
              <a:defRPr kumimoji="0" lang="tr-TR" sz="2000"/>
            </a:lvl7pPr>
            <a:lvl8pPr marL="3200400" indent="0" eaLnBrk="1" latinLnBrk="0" hangingPunct="1">
              <a:buNone/>
              <a:defRPr kumimoji="0" lang="tr-TR" sz="2000"/>
            </a:lvl8pPr>
            <a:lvl9pPr marL="3657600" indent="0" eaLnBrk="1" latinLnBrk="0" hangingPunct="1">
              <a:buNone/>
              <a:defRPr kumimoji="0" lang="tr-TR" sz="2000"/>
            </a:lvl9pPr>
          </a:lstStyle>
          <a:p>
            <a:pPr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tr-TR" sz="1400"/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7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Dikey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tr-T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    </a:t>
            </a:r>
            <a:r>
              <a:rPr kumimoji="0" lang="tr-TR" sz="2000"/>
              <a:t>Ana başlık stilini düzenlemek için tıklatın</a:t>
            </a:r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22027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3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4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tr-T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/>
              <a:t>Ana alt başlık stilini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tr-T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4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tr-TR" sz="3000" b="1" cap="all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tr-T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11936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tr-T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851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tr-T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9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57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Başlı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tr-T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tr-T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tr-TR" sz="2000" b="1"/>
            </a:lvl2pPr>
            <a:lvl3pPr marL="914400" indent="0" eaLnBrk="1" latinLnBrk="0" hangingPunct="1">
              <a:buNone/>
              <a:defRPr kumimoji="0" lang="tr-TR" sz="1800" b="1"/>
            </a:lvl3pPr>
            <a:lvl4pPr marL="1371600" indent="0" eaLnBrk="1" latinLnBrk="0" hangingPunct="1">
              <a:buNone/>
              <a:defRPr kumimoji="0" lang="tr-TR" sz="1600" b="1"/>
            </a:lvl4pPr>
            <a:lvl5pPr marL="1828800" indent="0" eaLnBrk="1" latinLnBrk="0" hangingPunct="1">
              <a:buNone/>
              <a:defRPr kumimoji="0" lang="tr-TR" sz="1600" b="1"/>
            </a:lvl5pPr>
            <a:lvl6pPr marL="2286000" indent="0" eaLnBrk="1" latinLnBrk="0" hangingPunct="1">
              <a:buNone/>
              <a:defRPr kumimoji="0" lang="tr-TR" sz="1600" b="1"/>
            </a:lvl6pPr>
            <a:lvl7pPr marL="2743200" indent="0" eaLnBrk="1" latinLnBrk="0" hangingPunct="1">
              <a:buNone/>
              <a:defRPr kumimoji="0" lang="tr-TR" sz="1600" b="1"/>
            </a:lvl7pPr>
            <a:lvl8pPr marL="3200400" indent="0" eaLnBrk="1" latinLnBrk="0" hangingPunct="1">
              <a:buNone/>
              <a:defRPr kumimoji="0" lang="tr-TR" sz="1600" b="1"/>
            </a:lvl8pPr>
            <a:lvl9pPr marL="3657600" indent="0" eaLnBrk="1" latinLnBrk="0" hangingPunct="1">
              <a:buNone/>
              <a:defRPr kumimoji="0" lang="tr-TR"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950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tr-T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tr-T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tr-T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tr-T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tr-TR" sz="1800"/>
            </a:lvl6pPr>
            <a:lvl7pPr eaLnBrk="1" latinLnBrk="0" hangingPunct="1">
              <a:defRPr kumimoji="0" lang="tr-TR" sz="1800"/>
            </a:lvl7pPr>
            <a:lvl8pPr eaLnBrk="1" latinLnBrk="0" hangingPunct="1">
              <a:defRPr kumimoji="0" lang="tr-TR" sz="1800"/>
            </a:lvl8pPr>
            <a:lvl9pPr eaLnBrk="1" latinLnBrk="0" hangingPunct="1">
              <a:defRPr kumimoji="0" lang="tr-TR" sz="18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, Metinle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tr-T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tr-T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 sz="1500"/>
              <a:t>Ana alt başlık stilini düzenlemek için tıklatın</a:t>
            </a:r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0289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İçerik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tr-TR" sz="2000" b="1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tr-T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tr-T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tr-T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tr-T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tr-TR" sz="2000"/>
            </a:lvl6pPr>
            <a:lvl7pPr eaLnBrk="1" latinLnBrk="0" hangingPunct="1">
              <a:defRPr kumimoji="0" lang="tr-TR" sz="2000"/>
            </a:lvl7pPr>
            <a:lvl8pPr eaLnBrk="1" latinLnBrk="0" hangingPunct="1">
              <a:defRPr kumimoji="0" lang="tr-TR" sz="2000"/>
            </a:lvl8pPr>
            <a:lvl9pPr eaLnBrk="1" latinLnBrk="0" hangingPunct="1">
              <a:defRPr kumimoji="0" lang="tr-TR" sz="20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tr-T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1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çıklamalı Alt Yazılı Medy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tr-TR"/>
            </a:lvl1pPr>
          </a:lstStyle>
          <a:p>
            <a:pPr eaLnBrk="1" latinLnBrk="0" hangingPunct="1"/>
            <a:r>
              <a:rPr lang="tr-TR" smtClean="0"/>
              <a:t>Medya eklemek için simgeyi tıklatın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tr-T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595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tr-T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tr-TR" sz="3200"/>
            </a:lvl1pPr>
            <a:lvl2pPr marL="457200" indent="0" eaLnBrk="1" latinLnBrk="0" hangingPunct="1">
              <a:buNone/>
              <a:defRPr kumimoji="0" lang="tr-TR" sz="2800"/>
            </a:lvl2pPr>
            <a:lvl3pPr marL="914400" indent="0" eaLnBrk="1" latinLnBrk="0" hangingPunct="1">
              <a:buNone/>
              <a:defRPr kumimoji="0" lang="tr-TR" sz="2400"/>
            </a:lvl3pPr>
            <a:lvl4pPr marL="1371600" indent="0" eaLnBrk="1" latinLnBrk="0" hangingPunct="1">
              <a:buNone/>
              <a:defRPr kumimoji="0" lang="tr-TR" sz="2000"/>
            </a:lvl4pPr>
            <a:lvl5pPr marL="1828800" indent="0" eaLnBrk="1" latinLnBrk="0" hangingPunct="1">
              <a:buNone/>
              <a:defRPr kumimoji="0" lang="tr-TR" sz="2000"/>
            </a:lvl5pPr>
            <a:lvl6pPr marL="2286000" indent="0" eaLnBrk="1" latinLnBrk="0" hangingPunct="1">
              <a:buNone/>
              <a:defRPr kumimoji="0" lang="tr-TR" sz="2000"/>
            </a:lvl6pPr>
            <a:lvl7pPr marL="2743200" indent="0" eaLnBrk="1" latinLnBrk="0" hangingPunct="1">
              <a:buNone/>
              <a:defRPr kumimoji="0" lang="tr-TR" sz="2000"/>
            </a:lvl7pPr>
            <a:lvl8pPr marL="3200400" indent="0" eaLnBrk="1" latinLnBrk="0" hangingPunct="1">
              <a:buNone/>
              <a:defRPr kumimoji="0" lang="tr-TR" sz="2000"/>
            </a:lvl8pPr>
            <a:lvl9pPr marL="3657600" indent="0" eaLnBrk="1" latinLnBrk="0" hangingPunct="1">
              <a:buNone/>
              <a:defRPr kumimoji="0" lang="tr-TR" sz="2000"/>
            </a:lvl9pPr>
          </a:lstStyle>
          <a:p>
            <a:pPr eaLnBrk="1" latinLnBrk="0" hangingPunct="1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tr-TR" sz="1400"/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prstClr val="white"/>
                </a:solidFill>
              </a:rPr>
              <a:pPr/>
              <a:t>10.11.2015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3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ve Dikey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tr-T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    </a:t>
            </a:r>
            <a:r>
              <a:rPr kumimoji="0" lang="tr-TR" sz="2000"/>
              <a:t>Ana başlık stilini düzenlemek için tıklatın</a:t>
            </a:r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629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ş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2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tr-TR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alnızca Başlık: Vurg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tr-T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tr-T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tr-TR" sz="2000" b="1"/>
            </a:lvl2pPr>
            <a:lvl3pPr marL="914400" indent="0" eaLnBrk="1" latinLnBrk="0" hangingPunct="1">
              <a:buNone/>
              <a:defRPr kumimoji="0" lang="tr-TR" sz="1800" b="1"/>
            </a:lvl3pPr>
            <a:lvl4pPr marL="1371600" indent="0" eaLnBrk="1" latinLnBrk="0" hangingPunct="1">
              <a:buNone/>
              <a:defRPr kumimoji="0" lang="tr-TR" sz="1600" b="1"/>
            </a:lvl4pPr>
            <a:lvl5pPr marL="1828800" indent="0" eaLnBrk="1" latinLnBrk="0" hangingPunct="1">
              <a:buNone/>
              <a:defRPr kumimoji="0" lang="tr-TR" sz="1600" b="1"/>
            </a:lvl5pPr>
            <a:lvl6pPr marL="2286000" indent="0" eaLnBrk="1" latinLnBrk="0" hangingPunct="1">
              <a:buNone/>
              <a:defRPr kumimoji="0" lang="tr-TR" sz="1600" b="1"/>
            </a:lvl6pPr>
            <a:lvl7pPr marL="2743200" indent="0" eaLnBrk="1" latinLnBrk="0" hangingPunct="1">
              <a:buNone/>
              <a:defRPr kumimoji="0" lang="tr-TR" sz="1600" b="1"/>
            </a:lvl7pPr>
            <a:lvl8pPr marL="3200400" indent="0" eaLnBrk="1" latinLnBrk="0" hangingPunct="1">
              <a:buNone/>
              <a:defRPr kumimoji="0" lang="tr-TR" sz="1600" b="1"/>
            </a:lvl8pPr>
            <a:lvl9pPr marL="3657600" indent="0" eaLnBrk="1" latinLnBrk="0" hangingPunct="1">
              <a:buNone/>
              <a:defRPr kumimoji="0" lang="tr-TR" sz="1600" b="1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, Metinle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tr-TR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tr-T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tr-T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tr-TR" sz="1500"/>
              <a:t>Ana alt başlık stilini düzenlemek için tıklatın</a:t>
            </a:r>
            <a:endParaRPr kumimoji="0"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İçerik, Açıklamalı Alt Yazıyl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tr-TR" sz="2000" b="1"/>
            </a:lvl1pPr>
          </a:lstStyle>
          <a:p>
            <a:pPr eaLnBrk="1" latinLnBrk="0" hangingPunct="1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tr-T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tr-T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tr-T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tr-T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tr-T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tr-TR" sz="2000"/>
            </a:lvl6pPr>
            <a:lvl7pPr eaLnBrk="1" latinLnBrk="0" hangingPunct="1">
              <a:defRPr kumimoji="0" lang="tr-TR" sz="2000"/>
            </a:lvl7pPr>
            <a:lvl8pPr eaLnBrk="1" latinLnBrk="0" hangingPunct="1">
              <a:defRPr kumimoji="0" lang="tr-TR" sz="2000"/>
            </a:lvl8pPr>
            <a:lvl9pPr eaLnBrk="1" latinLnBrk="0" hangingPunct="1">
              <a:defRPr kumimoji="0" lang="tr-TR" sz="20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tr-T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tr-TR" sz="1200"/>
            </a:lvl2pPr>
            <a:lvl3pPr marL="914400" indent="0" eaLnBrk="1" latinLnBrk="0" hangingPunct="1">
              <a:buNone/>
              <a:defRPr kumimoji="0" lang="tr-TR" sz="1000"/>
            </a:lvl3pPr>
            <a:lvl4pPr marL="1371600" indent="0" eaLnBrk="1" latinLnBrk="0" hangingPunct="1">
              <a:buNone/>
              <a:defRPr kumimoji="0" lang="tr-TR" sz="900"/>
            </a:lvl4pPr>
            <a:lvl5pPr marL="1828800" indent="0" eaLnBrk="1" latinLnBrk="0" hangingPunct="1">
              <a:buNone/>
              <a:defRPr kumimoji="0" lang="tr-TR" sz="900"/>
            </a:lvl5pPr>
            <a:lvl6pPr marL="2286000" indent="0" eaLnBrk="1" latinLnBrk="0" hangingPunct="1">
              <a:buNone/>
              <a:defRPr kumimoji="0" lang="tr-TR" sz="900"/>
            </a:lvl6pPr>
            <a:lvl7pPr marL="2743200" indent="0" eaLnBrk="1" latinLnBrk="0" hangingPunct="1">
              <a:buNone/>
              <a:defRPr kumimoji="0" lang="tr-TR" sz="900"/>
            </a:lvl7pPr>
            <a:lvl8pPr marL="3200400" indent="0" eaLnBrk="1" latinLnBrk="0" hangingPunct="1">
              <a:buNone/>
              <a:defRPr kumimoji="0" lang="tr-TR" sz="900"/>
            </a:lvl8pPr>
            <a:lvl9pPr marL="3657600" indent="0" eaLnBrk="1" latinLnBrk="0" hangingPunct="1">
              <a:buNone/>
              <a:defRPr kumimoji="0" lang="tr-TR" sz="900"/>
            </a:lvl9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tr-T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10.11.2015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tr-TR"/>
      </a:defPPr>
      <a:lvl1pPr marL="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34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tr-TR"/>
      </a:defPPr>
      <a:lvl1pPr marL="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137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tr-TR"/>
      </a:defPPr>
      <a:lvl1pPr marL="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tr-TR" smtClean="0"/>
              <a:t>Asıl başlık stili için tıklatın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tr-TR">
                <a:solidFill>
                  <a:srgbClr val="262626">
                    <a:tint val="75000"/>
                  </a:srgbClr>
                </a:solidFill>
              </a:rPr>
              <a:pPr/>
              <a:t>10.11.2015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tr-T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94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tr-T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r-T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tr-TR"/>
      </a:defPPr>
      <a:lvl1pPr marL="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1.jp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jpeg"/><Relationship Id="rId5" Type="http://schemas.openxmlformats.org/officeDocument/2006/relationships/hyperlink" Target="mailto:info@robotpos.com" TargetMode="External"/><Relationship Id="rId4" Type="http://schemas.openxmlformats.org/officeDocument/2006/relationships/hyperlink" Target="http://www.robotpo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140968"/>
            <a:ext cx="7239000" cy="1728192"/>
          </a:xfrm>
        </p:spPr>
        <p:txBody>
          <a:bodyPr>
            <a:normAutofit fontScale="90000"/>
          </a:bodyPr>
          <a:lstStyle/>
          <a:p>
            <a:r>
              <a:rPr lang="tr-TR" sz="4000" b="0" dirty="0" smtClean="0">
                <a:solidFill>
                  <a:srgbClr val="7BCF27"/>
                </a:solidFill>
                <a:latin typeface="Calibri" pitchFamily="34" charset="0"/>
              </a:rPr>
              <a:t/>
            </a:r>
            <a:br>
              <a:rPr lang="tr-TR" sz="4000" b="0" dirty="0" smtClean="0">
                <a:solidFill>
                  <a:srgbClr val="7BCF27"/>
                </a:solidFill>
                <a:latin typeface="Calibri" pitchFamily="34" charset="0"/>
              </a:rPr>
            </a:br>
            <a:r>
              <a:rPr lang="tr-TR" dirty="0" smtClean="0"/>
              <a:t>ÖZET SUNUM</a:t>
            </a:r>
            <a:r>
              <a:rPr lang="tr-TR" dirty="0"/>
              <a:t/>
            </a:r>
            <a:br>
              <a:rPr lang="tr-TR" dirty="0"/>
            </a:br>
            <a:endParaRPr lang="tr-TR" sz="4000" b="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40" y="403734"/>
            <a:ext cx="3552244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ÜRÜNLER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1600" dirty="0" err="1" smtClean="0"/>
              <a:t>Infinia</a:t>
            </a:r>
            <a:r>
              <a:rPr sz="1600" dirty="0" smtClean="0"/>
              <a:t> POS Solutions		Satış Noktası </a:t>
            </a:r>
            <a:r>
              <a:rPr sz="1600" dirty="0" smtClean="0"/>
              <a:t>Yönetimi</a:t>
            </a:r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r>
              <a:rPr sz="1600" dirty="0" err="1" smtClean="0"/>
              <a:t>Infinia</a:t>
            </a:r>
            <a:r>
              <a:rPr sz="1600" dirty="0" smtClean="0"/>
              <a:t> Mobile 			Mobil Terminal Satış Noktası Yönetim</a:t>
            </a:r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r>
              <a:rPr sz="1600" dirty="0" smtClean="0"/>
              <a:t>IQ Starter</a:t>
            </a:r>
            <a:r>
              <a:rPr sz="1600" dirty="0" smtClean="0"/>
              <a:t>		</a:t>
            </a:r>
            <a:r>
              <a:rPr sz="1600" dirty="0" smtClean="0"/>
              <a:t>	Stok </a:t>
            </a:r>
            <a:r>
              <a:rPr sz="1600" dirty="0"/>
              <a:t>Maliyet </a:t>
            </a:r>
            <a:r>
              <a:rPr sz="1600" dirty="0" smtClean="0"/>
              <a:t>Yönetim Sistemi</a:t>
            </a:r>
          </a:p>
          <a:p>
            <a:pPr fontAlgn="auto">
              <a:spcAft>
                <a:spcPts val="0"/>
              </a:spcAft>
              <a:defRPr/>
            </a:pPr>
            <a:endParaRPr sz="1600" dirty="0"/>
          </a:p>
          <a:p>
            <a:pPr fontAlgn="auto">
              <a:spcAft>
                <a:spcPts val="0"/>
              </a:spcAft>
              <a:defRPr/>
            </a:pPr>
            <a:r>
              <a:rPr sz="1600" dirty="0" smtClean="0"/>
              <a:t>IQ </a:t>
            </a:r>
            <a:r>
              <a:rPr sz="1600" dirty="0" smtClean="0"/>
              <a:t>Enterprise		</a:t>
            </a:r>
            <a:r>
              <a:rPr sz="1600" dirty="0" smtClean="0"/>
              <a:t>	Merkezi </a:t>
            </a:r>
            <a:r>
              <a:rPr sz="1600" dirty="0" smtClean="0"/>
              <a:t>Stok Maliyet Yönetim – Finans ve Ön 				Muhasebe Yönetim Sistemi</a:t>
            </a:r>
          </a:p>
          <a:p>
            <a:pPr fontAlgn="auto">
              <a:spcAft>
                <a:spcPts val="0"/>
              </a:spcAft>
              <a:defRPr/>
            </a:pPr>
            <a:r>
              <a:rPr sz="1600" dirty="0" err="1" smtClean="0"/>
              <a:t>Infinia</a:t>
            </a:r>
            <a:r>
              <a:rPr sz="1600" dirty="0" smtClean="0"/>
              <a:t> </a:t>
            </a:r>
            <a:r>
              <a:rPr sz="1600" dirty="0" smtClean="0"/>
              <a:t>Web Works     		Web Tabanlı Raporlama Platformu – Tekil veya Çoğul 				Şube Desteği	</a:t>
            </a:r>
          </a:p>
          <a:p>
            <a:pPr fontAlgn="auto">
              <a:spcAft>
                <a:spcPts val="0"/>
              </a:spcAft>
              <a:defRPr/>
            </a:pPr>
            <a:r>
              <a:rPr sz="1600" dirty="0" smtClean="0"/>
              <a:t>IQ </a:t>
            </a:r>
            <a:r>
              <a:rPr sz="1600" dirty="0" smtClean="0"/>
              <a:t>Web Works		</a:t>
            </a:r>
            <a:r>
              <a:rPr sz="1600" dirty="0" smtClean="0"/>
              <a:t>	Web </a:t>
            </a:r>
            <a:r>
              <a:rPr sz="1600" dirty="0" smtClean="0"/>
              <a:t>Tabanlı Sipariş ve Depo Talep Yönetim Sistemi</a:t>
            </a:r>
          </a:p>
          <a:p>
            <a:pPr lvl="1" fontAlgn="auto">
              <a:spcAft>
                <a:spcPts val="0"/>
              </a:spcAft>
              <a:defRPr/>
            </a:pPr>
            <a:endParaRPr sz="1200" dirty="0" smtClean="0"/>
          </a:p>
          <a:p>
            <a:pPr fontAlgn="auto">
              <a:spcAft>
                <a:spcPts val="0"/>
              </a:spcAft>
              <a:defRPr/>
            </a:pPr>
            <a:r>
              <a:rPr sz="1600" dirty="0" err="1" smtClean="0"/>
              <a:t>Infinia</a:t>
            </a:r>
            <a:r>
              <a:rPr sz="1600" dirty="0" smtClean="0"/>
              <a:t> KDS			Mutfak Göstergesi-Sipariş Yönetim </a:t>
            </a:r>
            <a:r>
              <a:rPr sz="1600" dirty="0" smtClean="0"/>
              <a:t>Sistemi</a:t>
            </a:r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r>
              <a:rPr sz="1600" dirty="0" err="1" smtClean="0"/>
              <a:t>Infinia</a:t>
            </a:r>
            <a:r>
              <a:rPr sz="1600" dirty="0" smtClean="0"/>
              <a:t> CALL CENTER		Merkezi Paket Servis Çözümü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 smtClean="0"/>
              <a:t>	</a:t>
            </a:r>
            <a:endParaRPr sz="1600" dirty="0"/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26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İŞ AKIŞ DİAGRAMI</a:t>
            </a:r>
            <a:endParaRPr lang="tr-TR" dirty="0">
              <a:latin typeface="+mn-lt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611560" y="2103512"/>
            <a:ext cx="16561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ALAKARD SERVİS</a:t>
            </a:r>
            <a:endParaRPr lang="tr-TR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611560" y="3140968"/>
            <a:ext cx="16561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PAKET SERVİS</a:t>
            </a:r>
            <a:endParaRPr lang="tr-TR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611560" y="4221088"/>
            <a:ext cx="16561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PERSONEL YÖNETİMİ</a:t>
            </a:r>
            <a:endParaRPr lang="tr-TR" b="1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571772" y="1124744"/>
            <a:ext cx="1656184" cy="5040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ŞUBE</a:t>
            </a:r>
            <a:endParaRPr lang="tr-TR" sz="2200" b="1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611560" y="5373216"/>
            <a:ext cx="165618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STOK  MALİYET YÖNETİMİ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6876256" y="1124744"/>
            <a:ext cx="165618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MERKEZ</a:t>
            </a:r>
            <a:endParaRPr lang="tr-TR" sz="2200" b="1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6879782" y="1887488"/>
            <a:ext cx="16561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SATIN ALMA YÖNETİMİ</a:t>
            </a:r>
            <a:endParaRPr lang="tr-TR" b="1" dirty="0"/>
          </a:p>
        </p:txBody>
      </p:sp>
      <p:sp>
        <p:nvSpPr>
          <p:cNvPr id="20" name="Yuvarlatılmış Dikdörtgen 19"/>
          <p:cNvSpPr/>
          <p:nvPr/>
        </p:nvSpPr>
        <p:spPr>
          <a:xfrm>
            <a:off x="6876256" y="2852936"/>
            <a:ext cx="16561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ÜRETİM YÖNETİMİ</a:t>
            </a:r>
            <a:endParaRPr lang="tr-TR" b="1" dirty="0"/>
          </a:p>
        </p:txBody>
      </p:sp>
      <p:sp>
        <p:nvSpPr>
          <p:cNvPr id="21" name="Yuvarlatılmış Dikdörtgen 20"/>
          <p:cNvSpPr/>
          <p:nvPr/>
        </p:nvSpPr>
        <p:spPr>
          <a:xfrm>
            <a:off x="6879782" y="3933056"/>
            <a:ext cx="16561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SİPARİŞ YÖNETİMİ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6876256" y="5013176"/>
            <a:ext cx="16561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SEVKİYAT YÖNETİMİ</a:t>
            </a:r>
            <a:endParaRPr lang="tr-TR" b="1" dirty="0"/>
          </a:p>
        </p:txBody>
      </p:sp>
      <p:sp>
        <p:nvSpPr>
          <p:cNvPr id="5" name="Bulut 4"/>
          <p:cNvSpPr/>
          <p:nvPr/>
        </p:nvSpPr>
        <p:spPr>
          <a:xfrm>
            <a:off x="3311860" y="2874676"/>
            <a:ext cx="2736304" cy="12502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WEB YÖNETİM PLATFORMU</a:t>
            </a:r>
          </a:p>
        </p:txBody>
      </p:sp>
      <p:cxnSp>
        <p:nvCxnSpPr>
          <p:cNvPr id="26" name="Düz Ok Bağlayıcısı 25"/>
          <p:cNvCxnSpPr/>
          <p:nvPr/>
        </p:nvCxnSpPr>
        <p:spPr>
          <a:xfrm flipV="1">
            <a:off x="2339752" y="4124876"/>
            <a:ext cx="1584176" cy="1752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>
            <a:off x="2339752" y="2499556"/>
            <a:ext cx="1296144" cy="602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2329859" y="3549572"/>
            <a:ext cx="8739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V="1">
            <a:off x="2339752" y="3966545"/>
            <a:ext cx="972108" cy="65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Düz Ok Bağlayıcısı 42"/>
          <p:cNvCxnSpPr/>
          <p:nvPr/>
        </p:nvCxnSpPr>
        <p:spPr>
          <a:xfrm flipH="1" flipV="1">
            <a:off x="5364088" y="4124876"/>
            <a:ext cx="1368152" cy="110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 flipH="1" flipV="1">
            <a:off x="5796136" y="386104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Yuvarlatılmış Dikdörtgen 47"/>
          <p:cNvSpPr/>
          <p:nvPr/>
        </p:nvSpPr>
        <p:spPr>
          <a:xfrm>
            <a:off x="6879782" y="5963354"/>
            <a:ext cx="16561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FİNANS YÖNETİMİ</a:t>
            </a:r>
            <a:endParaRPr lang="tr-TR" b="1" dirty="0"/>
          </a:p>
        </p:txBody>
      </p:sp>
      <p:cxnSp>
        <p:nvCxnSpPr>
          <p:cNvPr id="51" name="Düz Ok Bağlayıcısı 50"/>
          <p:cNvCxnSpPr/>
          <p:nvPr/>
        </p:nvCxnSpPr>
        <p:spPr>
          <a:xfrm flipH="1" flipV="1">
            <a:off x="4932040" y="4365104"/>
            <a:ext cx="1944216" cy="1886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yildiz\Desktop\ScreenHunter_09 Jul. 22 11.5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64496" cy="32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2987824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SATIŞ NOKTASI YÖNETİM</a:t>
            </a:r>
            <a:endParaRPr lang="tr-TR" dirty="0"/>
          </a:p>
        </p:txBody>
      </p:sp>
      <p:sp>
        <p:nvSpPr>
          <p:cNvPr id="15" name="Tek Köşesi Kesik Dikdörtgen 14"/>
          <p:cNvSpPr/>
          <p:nvPr/>
        </p:nvSpPr>
        <p:spPr>
          <a:xfrm>
            <a:off x="179511" y="4797152"/>
            <a:ext cx="4367009" cy="36004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b="1" dirty="0" smtClean="0"/>
              <a:t>AÇILIŞ MENÜ </a:t>
            </a:r>
            <a:endParaRPr lang="tr-TR" sz="1200" b="1" dirty="0"/>
          </a:p>
        </p:txBody>
      </p:sp>
      <p:sp>
        <p:nvSpPr>
          <p:cNvPr id="16" name="Tek Köşesi Kesik Dikdörtgen 15"/>
          <p:cNvSpPr/>
          <p:nvPr/>
        </p:nvSpPr>
        <p:spPr>
          <a:xfrm>
            <a:off x="4716016" y="4797152"/>
            <a:ext cx="4320480" cy="36004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b="1" dirty="0" smtClean="0"/>
              <a:t>MASA PLANI</a:t>
            </a:r>
            <a:endParaRPr lang="tr-TR" sz="12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331640" y="5499523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604217" y="548181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548181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pic>
        <p:nvPicPr>
          <p:cNvPr id="1027" name="Picture 3" descr="C:\Users\gurhan\Desktop\Image_ 12.1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6" y="1340768"/>
            <a:ext cx="43522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87824" y="26064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SATIŞ NOKTASI YÖNETİM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179512" y="4797152"/>
            <a:ext cx="4320480" cy="9811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SİPARİŞ EKRANI</a:t>
            </a:r>
            <a:endParaRPr lang="tr-TR" sz="1200" dirty="0"/>
          </a:p>
        </p:txBody>
      </p:sp>
      <p:sp>
        <p:nvSpPr>
          <p:cNvPr id="13" name="Tek Köşesi Kesik Dikdörtgen 12"/>
          <p:cNvSpPr/>
          <p:nvPr/>
        </p:nvSpPr>
        <p:spPr>
          <a:xfrm>
            <a:off x="5796136" y="4797152"/>
            <a:ext cx="2535368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ÇEK KAPANIŞ-TAHSİLAT</a:t>
            </a:r>
            <a:endParaRPr lang="tr-TR" sz="12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400875" y="5462933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673452" y="544522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865371" y="544522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5620"/>
            <a:ext cx="4374232" cy="32732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21" y="1244342"/>
            <a:ext cx="4380745" cy="32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87824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BARKODLU-TERAZİ BAĞLANTILI SATIŞ DESTEĞİ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755576" y="4799424"/>
            <a:ext cx="3600400" cy="429776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400" b="1" dirty="0" smtClean="0"/>
              <a:t>BARKODLU SATIŞ DETEĞİ</a:t>
            </a:r>
            <a:endParaRPr lang="tr-TR" sz="1400" b="1" dirty="0"/>
          </a:p>
        </p:txBody>
      </p:sp>
      <p:sp>
        <p:nvSpPr>
          <p:cNvPr id="13" name="Tek Köşesi Kesik Dikdörtgen 12"/>
          <p:cNvSpPr/>
          <p:nvPr/>
        </p:nvSpPr>
        <p:spPr>
          <a:xfrm>
            <a:off x="5289206" y="4797152"/>
            <a:ext cx="3747290" cy="429776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400" b="1" dirty="0" smtClean="0"/>
              <a:t>UYUMLU MODEL TERAZİLER İLE ONLİNE ENTEGRASYON</a:t>
            </a:r>
            <a:endParaRPr lang="tr-TR" sz="14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400875" y="5462933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673452" y="544522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865371" y="544522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17" y="1069806"/>
            <a:ext cx="2857501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06" y="3129681"/>
            <a:ext cx="1229883" cy="9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54" y="3356991"/>
            <a:ext cx="1299844" cy="45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244266"/>
            <a:ext cx="842464" cy="79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17" y="1291359"/>
            <a:ext cx="4251543" cy="30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87824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EN GELİŞMİŞ PAKET SERVİS ÖZELLİKLERİ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202406" y="5085184"/>
            <a:ext cx="3433490" cy="576064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ÇOK HATLI CALLER ID DESTEĞİ İLE ARAYAN  NUMARAYI TANIMA</a:t>
            </a:r>
            <a:endParaRPr lang="tr-TR" sz="1600" dirty="0"/>
          </a:p>
        </p:txBody>
      </p:sp>
      <p:sp>
        <p:nvSpPr>
          <p:cNvPr id="13" name="Tek Köşesi Kesik Dikdörtgen 12"/>
          <p:cNvSpPr/>
          <p:nvPr/>
        </p:nvSpPr>
        <p:spPr>
          <a:xfrm>
            <a:off x="4192510" y="5085184"/>
            <a:ext cx="4627961" cy="576064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HIZLI VE AYRINTILI MÜŞTERİ BİLGİLERİ GİRİŞ FORMLARI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400875" y="5805264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673452" y="5787555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865371" y="5787555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pic>
        <p:nvPicPr>
          <p:cNvPr id="3075" name="Picture 3" descr="C:\Users\byildiz\Desktop\ScreenHunter_10 Jan. 04 12.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294"/>
            <a:ext cx="4743997" cy="343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gurhan\Desktop\Image_ 12.5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6" y="1196752"/>
            <a:ext cx="1980050" cy="38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7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87824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EN GELİŞMİŞ PAKET SERVİS ÖZELLİKLERİ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40816" y="4563384"/>
            <a:ext cx="4297586" cy="95384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smtClean="0"/>
              <a:t>PAKET SERVİS PERFORMANSI GÜNCEL OLARAK TAKİP EDİLEBİLİR. İÇİNDE BULUNAN GÜN HAFTA ORTALAMASINA GÖRE ANALİZ EDİLEBİLİR VE GECİKMEK ÜZERE OLAN PAKET SİPARİŞLER İÇİN UYARI SİSTEMİ</a:t>
            </a:r>
            <a:endParaRPr lang="tr-TR" sz="14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187624" y="5733256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460201" y="5715547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652120" y="5715547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pic>
        <p:nvPicPr>
          <p:cNvPr id="4098" name="Picture 2" descr="C:\Burhan\dekstop\sunum 2011\SUNUM RESIM\ScreenHunter_01 Dec. 26 22.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" y="112474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Burhan\dekstop\sunum 2011\SUNUM RESIM\ScreenHunter_02 Dec. 26 22.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56" y="1124744"/>
            <a:ext cx="4372124" cy="32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 Köşesi Kesik Dikdörtgen 13"/>
          <p:cNvSpPr/>
          <p:nvPr/>
        </p:nvSpPr>
        <p:spPr>
          <a:xfrm>
            <a:off x="4490925" y="4581128"/>
            <a:ext cx="4297586" cy="936104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smtClean="0"/>
              <a:t>PAKET SERVİS KURYE TAKİBİ, BEKLEME SÜRELERİ VE DURUMLARI, SİPARİŞLERİN TÜM DETAY BİLGİLERİ İLE KOLAYLIKLA TAKİP EDİLEBİLİR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1875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987824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EN GELİŞMİŞ PAKET SERVİS ÖZELLİKLERİ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40816" y="4563384"/>
            <a:ext cx="4297586" cy="88184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YEMEK SEPETİ ENTEGRASYONU İLE SİPARİŞLER DOĞRUDAN SİSTEME AKTARILABİLİR.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400875" y="5733256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3673452" y="5715547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5865371" y="5715547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sp>
        <p:nvSpPr>
          <p:cNvPr id="14" name="Tek Köşesi Kesik Dikdörtgen 13"/>
          <p:cNvSpPr/>
          <p:nvPr/>
        </p:nvSpPr>
        <p:spPr>
          <a:xfrm>
            <a:off x="4490925" y="4581127"/>
            <a:ext cx="4297586" cy="774569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dirty="0" smtClean="0"/>
              <a:t>GOOGLE MAPS ENTEGRASYONU İLE GİDİLECEK ADRES DETAYLARINI İZLEYEBİLME</a:t>
            </a:r>
            <a:endParaRPr lang="tr-TR" sz="1600" dirty="0"/>
          </a:p>
        </p:txBody>
      </p:sp>
      <p:pic>
        <p:nvPicPr>
          <p:cNvPr id="5122" name="Picture 2" descr="C:\Burhan\dekstop\sunum 2011\SUNUM RESIM\ScreenHunter_05 Dec. 26 22.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27911"/>
            <a:ext cx="3744416" cy="34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yildiz\Desktop\ScreenHunter_12 Jan. 04 12.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9" y="1340768"/>
            <a:ext cx="18859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7" y="2955264"/>
            <a:ext cx="2417564" cy="149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Dirsek Bağlayıcısı 5"/>
          <p:cNvCxnSpPr/>
          <p:nvPr/>
        </p:nvCxnSpPr>
        <p:spPr>
          <a:xfrm>
            <a:off x="2123728" y="3705072"/>
            <a:ext cx="504056" cy="29999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2771800" y="3705072"/>
            <a:ext cx="1368152" cy="5160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dirty="0" smtClean="0"/>
              <a:t>PROXIMITY KURYE ANAHTARLIKLARI DESTEĞİ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8363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87824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SATIŞ NOKTASI YÖNETİM- HIZLI VE GRAFİKSEL RAPOR DESTEĞİ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179512" y="5825068"/>
            <a:ext cx="8280920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SATIŞ RAPORLARI</a:t>
            </a:r>
            <a:endParaRPr lang="tr-TR" sz="1200" dirty="0"/>
          </a:p>
        </p:txBody>
      </p:sp>
      <p:pic>
        <p:nvPicPr>
          <p:cNvPr id="7170" name="Picture 2" descr="C:\Users\byildiz\Desktop\ScreenHunter_13 Jul. 22 11.5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5768"/>
            <a:ext cx="4347345" cy="430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yildiz\Desktop\ScreenHunter_14 Jul. 22 11.5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973728"/>
            <a:ext cx="4103809" cy="45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270087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GÜNLÜK MASRAF VE KASA HARCAMALARI TAKİBİ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251520" y="5445224"/>
            <a:ext cx="4536504" cy="432048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600" dirty="0" smtClean="0"/>
              <a:t>GÜNLÜK HARCAMA VE PERSONEL AVANS İŞLEMLERİ</a:t>
            </a:r>
            <a:endParaRPr lang="tr-TR" sz="1600" dirty="0"/>
          </a:p>
        </p:txBody>
      </p:sp>
      <p:pic>
        <p:nvPicPr>
          <p:cNvPr id="6146" name="Picture 2" descr="C:\Users\byildiz\Desktop\ScreenHunter_13 Jan. 04 12.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3" y="1052736"/>
            <a:ext cx="4913067" cy="39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yildiz\Desktop\ScreenHunter_14 Jan. 04 12.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57" y="1052736"/>
            <a:ext cx="3546899" cy="22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yildiz\Desktop\ScreenHunter_15 Jan. 04 12.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56" y="3399217"/>
            <a:ext cx="3546899" cy="242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SUNU </a:t>
            </a:r>
            <a:r>
              <a:rPr lang="tr-TR" sz="3200" b="1" dirty="0"/>
              <a:t>İÇERİĞİ</a:t>
            </a:r>
            <a:r>
              <a:rPr lang="tr-TR" sz="3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/>
            </a:r>
            <a:br>
              <a:rPr lang="tr-TR" sz="3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600" dirty="0" smtClean="0"/>
              <a:t>Hakkımızda</a:t>
            </a:r>
          </a:p>
          <a:p>
            <a:r>
              <a:rPr lang="tr-TR" sz="1600" dirty="0" smtClean="0"/>
              <a:t>Ürünlerimiz</a:t>
            </a:r>
          </a:p>
          <a:p>
            <a:r>
              <a:rPr lang="tr-TR" sz="1600" dirty="0" smtClean="0"/>
              <a:t>Kullanıcılarımız</a:t>
            </a:r>
          </a:p>
          <a:p>
            <a:r>
              <a:rPr lang="tr-TR" sz="1600" dirty="0" smtClean="0"/>
              <a:t>Ürünlerimiz Hakkında Özet Bilgiler</a:t>
            </a:r>
          </a:p>
          <a:p>
            <a:r>
              <a:rPr lang="tr-TR" sz="1600" dirty="0" smtClean="0"/>
              <a:t>EFT-POS Süreci</a:t>
            </a:r>
          </a:p>
          <a:p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	</a:t>
            </a:r>
            <a:endParaRPr lang="tr-TR" sz="1600" dirty="0"/>
          </a:p>
          <a:p>
            <a:endParaRPr lang="tr-TR" sz="1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60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tr-TR" sz="4000" dirty="0" smtClean="0"/>
              <a:t>IQ </a:t>
            </a:r>
            <a:r>
              <a:rPr lang="tr-TR" sz="4000" dirty="0"/>
              <a:t>Finans Starter ŞUBE STOK TAKİP SİSTEMİ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INFINIA POS SOLUTIONS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1905000" y="1930285"/>
            <a:ext cx="4107160" cy="201622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dk1"/>
                </a:solidFill>
              </a:rPr>
              <a:t>MERKEZİ STOK YÖNETİMİ- ŞUBE AYAĞI İÇİN, </a:t>
            </a:r>
          </a:p>
          <a:p>
            <a:pPr algn="ctr"/>
            <a:r>
              <a:rPr lang="tr-TR" sz="1600" b="1" dirty="0" smtClean="0"/>
              <a:t>BASİT , İŞLEVSEL VE KAPSAMLI STOK YÖNETİM ÇÖZÜMÜ</a:t>
            </a:r>
            <a:endParaRPr lang="tr-TR" sz="1600" b="1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 Köşesi Kesik Dikdörtgen 11"/>
          <p:cNvSpPr/>
          <p:nvPr/>
        </p:nvSpPr>
        <p:spPr>
          <a:xfrm>
            <a:off x="179512" y="5825068"/>
            <a:ext cx="8280920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MERKEZİ SEVKİYAT İLE ÇALIŞAN İŞLETMELER İÇİN, ŞUBE STOK İŞLEMLERİ</a:t>
            </a:r>
            <a:endParaRPr lang="tr-TR" sz="1200" dirty="0"/>
          </a:p>
        </p:txBody>
      </p:sp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byildiz\Desktop\ScreenHunter_16 Jan. 04 13.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3" y="1396481"/>
            <a:ext cx="7519981" cy="184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987824" y="2478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POS Finans </a:t>
            </a:r>
            <a:r>
              <a:rPr lang="tr-TR" dirty="0" smtClean="0"/>
              <a:t>Starter ŞUBE STOK TAKİP SİSTEMİ</a:t>
            </a:r>
            <a:endParaRPr lang="tr-TR" dirty="0"/>
          </a:p>
        </p:txBody>
      </p:sp>
      <p:pic>
        <p:nvPicPr>
          <p:cNvPr id="5" name="Picture 3" descr="C:\Users\byildiz\Desktop\ScreenHunter_17 Jan. 04 13.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3" y="3501008"/>
            <a:ext cx="3996444" cy="20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4319972" y="3933056"/>
            <a:ext cx="324036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b="1" dirty="0"/>
              <a:t>MERKEZ ‘DEN ALINMAYAN , DIŞARDAN TEDARİK EDİLEN (SEBZE GRUBU VB.) ÜRÜNLER İÇİN ALIŞ FATURASI OLUŞTURABİLME </a:t>
            </a:r>
            <a:r>
              <a:rPr lang="tr-TR" sz="1000" b="1" dirty="0" smtClean="0"/>
              <a:t>SEÇENEĞİ</a:t>
            </a:r>
            <a:endParaRPr lang="tr-TR" sz="10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4319972" y="3429000"/>
            <a:ext cx="3240360" cy="4324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b="1" dirty="0" smtClean="0"/>
              <a:t>MERKEZ SEVK İLE GELEN ÜRÜNLER İÇİN, KOLAY MAL KABÜL İŞLEMİ</a:t>
            </a:r>
            <a:endParaRPr lang="tr-TR" sz="10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4319972" y="5013176"/>
            <a:ext cx="3240360" cy="5362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b="1" dirty="0" smtClean="0"/>
              <a:t>GÜNLÜK FİRE VE PERSONEL YEMEĞİ GİRİŞ FORMLARI</a:t>
            </a:r>
            <a:endParaRPr lang="tr-TR" sz="1000" b="1" dirty="0"/>
          </a:p>
        </p:txBody>
      </p:sp>
    </p:spTree>
    <p:extLst>
      <p:ext uri="{BB962C8B-B14F-4D97-AF65-F5344CB8AC3E}">
        <p14:creationId xmlns:p14="http://schemas.microsoft.com/office/powerpoint/2010/main" val="33871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 Köşesi Kesik Dikdörtgen 11"/>
          <p:cNvSpPr/>
          <p:nvPr/>
        </p:nvSpPr>
        <p:spPr>
          <a:xfrm>
            <a:off x="179512" y="5825068"/>
            <a:ext cx="8280920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MERKEZİ SEVKİYAT İLE ÇALIŞAN İŞLETMELER İÇİN, ŞUBE STOK İŞLEMLERİ</a:t>
            </a:r>
            <a:endParaRPr lang="tr-TR" sz="1200" dirty="0"/>
          </a:p>
        </p:txBody>
      </p:sp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987824" y="2478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POS Finans </a:t>
            </a:r>
            <a:r>
              <a:rPr lang="tr-TR" dirty="0" smtClean="0"/>
              <a:t>Starter ŞUBE STOK TAKİP SİSTEMİ</a:t>
            </a:r>
            <a:endParaRPr lang="tr-TR" dirty="0"/>
          </a:p>
        </p:txBody>
      </p:sp>
      <p:pic>
        <p:nvPicPr>
          <p:cNvPr id="8194" name="Picture 2" descr="C:\Users\byildiz\Desktop\ScreenHunter_18 Jan. 04 13.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6" y="2132856"/>
            <a:ext cx="5406380" cy="30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Köşeleri Yuvarlanmış Dikdörtgen Belirtme Çizgisi 10"/>
          <p:cNvSpPr/>
          <p:nvPr/>
        </p:nvSpPr>
        <p:spPr>
          <a:xfrm>
            <a:off x="5796136" y="2132856"/>
            <a:ext cx="3132348" cy="252028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tr-TR" sz="1200" b="1" dirty="0" smtClean="0">
                <a:solidFill>
                  <a:schemeClr val="dk1"/>
                </a:solidFill>
              </a:rPr>
              <a:t>GÜN SONU İŞLEMİ İLE BİRLİKTE OTOMATİK SAYIM FORMU OLUŞTURULMASI</a:t>
            </a:r>
          </a:p>
          <a:p>
            <a:pPr marL="285750" indent="-285750" algn="ctr">
              <a:buFontTx/>
              <a:buChar char="-"/>
            </a:pPr>
            <a:r>
              <a:rPr lang="tr-TR" sz="1200" b="1" dirty="0" smtClean="0"/>
              <a:t>ÜRÜNLERİN GÜNLÜK,HAFTALIK,AYLIK SAYIMLARI İLE, KAYIPLARIN ÖNÜNE GEÇİLMESİ</a:t>
            </a:r>
          </a:p>
          <a:p>
            <a:pPr marL="285750" indent="-285750" algn="ctr">
              <a:buFontTx/>
              <a:buChar char="-"/>
            </a:pPr>
            <a:r>
              <a:rPr lang="tr-TR" sz="1200" b="1" dirty="0" smtClean="0">
                <a:solidFill>
                  <a:schemeClr val="dk1"/>
                </a:solidFill>
              </a:rPr>
              <a:t>-MALİYETLERİN GÜNLÜK TAKİBİ İLE ETKİN MALİYET YÖNETİMİ OLANAĞI</a:t>
            </a:r>
            <a:endParaRPr lang="tr-TR" sz="1200" b="1" dirty="0">
              <a:solidFill>
                <a:schemeClr val="dk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323528" y="1163824"/>
            <a:ext cx="7632848" cy="75300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smtClean="0">
                <a:solidFill>
                  <a:prstClr val="white"/>
                </a:solidFill>
              </a:rPr>
              <a:t>AYLIK DEĞİL, GÜNLÜK SAYIMLAR İLE KAYIPLARIN ÖNÜNE GEÇMEK, VE MALİYETLERİ GÜNLÜK TAKİP ETMEK MÜMKÜN !</a:t>
            </a:r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27008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INFINIA WEB WORKS -MERKEZİ RAPORLAMA PLATFORMU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179512" y="4797152"/>
            <a:ext cx="2535368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MERKEZİ RAPORLAMA GİRİŞ</a:t>
            </a:r>
            <a:endParaRPr lang="tr-TR" sz="1200" dirty="0"/>
          </a:p>
        </p:txBody>
      </p:sp>
      <p:pic>
        <p:nvPicPr>
          <p:cNvPr id="8194" name="Picture 2" descr="C:\Users\byildiz\Desktop\ScreenHunter_29 Jul. 22 12.28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0297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652120" y="1340768"/>
            <a:ext cx="1368152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90</a:t>
            </a:r>
            <a:endParaRPr lang="tr-TR" sz="6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64288" y="177281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SANİYE İÇERİSİNDE TÜM ŞUBE SATIŞLARI MERKEZDE</a:t>
            </a:r>
            <a:endParaRPr lang="tr-TR" dirty="0"/>
          </a:p>
        </p:txBody>
      </p:sp>
      <p:sp>
        <p:nvSpPr>
          <p:cNvPr id="6" name="Köşeleri Yuvarlanmış Dikdörtgen Belirtme Çizgisi 5"/>
          <p:cNvSpPr/>
          <p:nvPr/>
        </p:nvSpPr>
        <p:spPr>
          <a:xfrm>
            <a:off x="5580112" y="3429000"/>
            <a:ext cx="2952328" cy="201622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dk1"/>
                </a:solidFill>
              </a:rPr>
              <a:t>İNTERNET OLAN HER YERDEN PROGRAM GEREKMEKSİZİN, E-POSTA’LARINIZI KONTROL EDER GİBİ ERİŞİM.</a:t>
            </a:r>
            <a:endParaRPr lang="tr-TR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2700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MERKEZİ RAPORLAMA PLATFORMU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418551" y="5455439"/>
            <a:ext cx="1944216" cy="288032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200" dirty="0" smtClean="0"/>
              <a:t>ŞUBE ANLIK CİROLAR</a:t>
            </a:r>
            <a:endParaRPr lang="tr-TR" sz="1200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6634395" y="1241350"/>
            <a:ext cx="2339752" cy="375202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ŞUBE SATIŞ BİLGİLERİ CANLI OLARAK EKRANDA</a:t>
            </a:r>
          </a:p>
          <a:p>
            <a:pPr algn="ctr"/>
            <a:endParaRPr lang="tr-TR" sz="1600" b="1" dirty="0"/>
          </a:p>
          <a:p>
            <a:pPr algn="ctr"/>
            <a:r>
              <a:rPr lang="tr-TR" sz="1600" b="1" dirty="0" smtClean="0"/>
              <a:t>DETAYLI YETKİ SEVİYELERİ İLE KULLANICILARIN HANGİ ŞUBELERİ , RAPORLARI GÖREBİLECEĞİ AYARLANABİLİR</a:t>
            </a:r>
          </a:p>
          <a:p>
            <a:pPr algn="ctr"/>
            <a:endParaRPr lang="tr-TR" sz="1600" b="1" dirty="0">
              <a:solidFill>
                <a:schemeClr val="dk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41350"/>
            <a:ext cx="6226390" cy="39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2700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MERKEZİ RAPORLAMA PLATFORMU</a:t>
            </a:r>
            <a:endParaRPr lang="tr-TR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5652120" y="1124744"/>
            <a:ext cx="2520280" cy="375202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ANLIK OLARAK;</a:t>
            </a:r>
          </a:p>
          <a:p>
            <a:pPr algn="ctr"/>
            <a:r>
              <a:rPr lang="tr-TR" sz="1600" b="1" dirty="0" smtClean="0"/>
              <a:t>ÇEK, KİŞİ BAZINDA ORT. KAZANC BİLGİLERİ , İPTAL VE İNDİRİM DURUMLARI TAKİP EDİLEBİLİR..</a:t>
            </a:r>
          </a:p>
          <a:p>
            <a:pPr algn="ctr"/>
            <a:endParaRPr lang="tr-TR" sz="1600" b="1" dirty="0">
              <a:solidFill>
                <a:schemeClr val="dk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4628134" cy="489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79512" y="270087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MERKEZİ RAPORLAMA PLATFORMU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251520" y="5661248"/>
            <a:ext cx="3672408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ŞUBE ANLIK CİROLAR</a:t>
            </a:r>
            <a:endParaRPr lang="tr-TR" sz="1200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6516216" y="1241349"/>
            <a:ext cx="2520280" cy="375202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ONLARCA RAPOR İLE DÜNYANIN NERESİNDE OLURSANIZ OLUN, TÜM SATIŞ VERİLERİ ELİNİZİN ALTINDA..</a:t>
            </a:r>
          </a:p>
          <a:p>
            <a:pPr algn="ctr"/>
            <a:endParaRPr lang="tr-TR" sz="1600" b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C:\Users\byildiz\Desktop\ScreenHunter_04 Jan. 04 11.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6039346" cy="45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tr-TR" sz="4000" dirty="0" err="1"/>
              <a:t>POSFinans</a:t>
            </a:r>
            <a:r>
              <a:rPr lang="tr-TR" sz="4000" dirty="0"/>
              <a:t> Web </a:t>
            </a:r>
            <a:r>
              <a:rPr lang="tr-TR" sz="4000" dirty="0" smtClean="0"/>
              <a:t>Works-ŞUBE ONLINE SİPARİŞ PLATFORMU</a:t>
            </a:r>
            <a:endParaRPr lang="tr-TR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52808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INFINIA POS SOLUTIONS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218" name="Picture 2" descr="C:\Users\byildiz\Desktop\ScreenHunter_19 Jan. 04 13.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4513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677021" y="5679807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6516216" y="1241349"/>
            <a:ext cx="2520280" cy="3752021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 dirty="0" smtClean="0"/>
              <a:t>- ŞUBELER MERKEZ SİPARİŞLERİNİ ONLINE OLARAK VEREBİLİYOR</a:t>
            </a:r>
          </a:p>
          <a:p>
            <a:r>
              <a:rPr lang="tr-TR" sz="1600" b="1" dirty="0" smtClean="0"/>
              <a:t>- CARİ HESAP EKSTRELERİNİ ALABİLİR</a:t>
            </a:r>
          </a:p>
          <a:p>
            <a:r>
              <a:rPr lang="tr-TR" sz="1600" b="1" dirty="0" smtClean="0"/>
              <a:t>- VERMİŞ OLDUKLARI SİPARİŞLERİN DURUMLARINI ONLINE OLARAK TAKİP EDEBİLİRLER</a:t>
            </a:r>
          </a:p>
          <a:p>
            <a:r>
              <a:rPr lang="tr-TR" sz="1600" b="1" dirty="0" smtClean="0">
                <a:solidFill>
                  <a:schemeClr val="dk1"/>
                </a:solidFill>
              </a:rPr>
              <a:t>-RİSK LİMİTİNİ AŞMIŞ ŞUBELER’İN SİPARİŞ VERMESİ ENGELLENEBİLİYOR</a:t>
            </a:r>
            <a:endParaRPr lang="tr-TR" sz="1600" b="1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5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tr-TR" sz="4000" dirty="0" smtClean="0"/>
              <a:t>IQ </a:t>
            </a:r>
            <a:r>
              <a:rPr lang="tr-TR" sz="4000" dirty="0"/>
              <a:t>Web </a:t>
            </a:r>
            <a:r>
              <a:rPr lang="tr-TR" sz="4000" dirty="0" smtClean="0"/>
              <a:t>Works-ŞUBE ONLINE SİPARİŞ PLATFORMU</a:t>
            </a:r>
            <a:endParaRPr lang="tr-TR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1196752"/>
            <a:ext cx="8564170" cy="4124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5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tr-TR" sz="4000" dirty="0" smtClean="0"/>
              <a:t>IQ Web </a:t>
            </a:r>
            <a:r>
              <a:rPr lang="tr-TR" sz="4000" dirty="0" smtClean="0"/>
              <a:t>Works-ŞUBE ONLINE SİPARİŞ PLATFORMU</a:t>
            </a:r>
            <a:endParaRPr lang="tr-TR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15" y="947391"/>
            <a:ext cx="8564170" cy="4963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0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akkımızda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r>
              <a:rPr lang="tr-TR" sz="1600" dirty="0"/>
              <a:t>Gıda ve </a:t>
            </a:r>
            <a:r>
              <a:rPr lang="tr-TR" sz="1600" dirty="0" smtClean="0"/>
              <a:t>Perakende </a:t>
            </a:r>
            <a:r>
              <a:rPr lang="tr-TR" sz="1600" dirty="0"/>
              <a:t>sektöründe uzmanlaşmak üzere </a:t>
            </a:r>
            <a:r>
              <a:rPr lang="tr-TR" sz="4000" b="1" dirty="0"/>
              <a:t>2003</a:t>
            </a:r>
            <a:r>
              <a:rPr lang="tr-TR" sz="1600" dirty="0"/>
              <a:t> yılında kurulan firmamız,</a:t>
            </a:r>
          </a:p>
          <a:p>
            <a:pPr marL="0" indent="0">
              <a:buNone/>
            </a:pPr>
            <a:r>
              <a:rPr lang="tr-TR" sz="1600" dirty="0"/>
              <a:t>ilk günkü heyecanı </a:t>
            </a:r>
            <a:r>
              <a:rPr lang="tr-TR" sz="1600" dirty="0" smtClean="0"/>
              <a:t>ve </a:t>
            </a:r>
            <a:r>
              <a:rPr lang="tr-TR" sz="1600" dirty="0"/>
              <a:t>kendini geliştirme </a:t>
            </a:r>
            <a:r>
              <a:rPr lang="tr-TR" sz="1600" dirty="0" smtClean="0"/>
              <a:t>hevesi ile sektörün </a:t>
            </a:r>
            <a:r>
              <a:rPr lang="tr-TR" sz="1600" dirty="0"/>
              <a:t>önde gelen </a:t>
            </a:r>
            <a:r>
              <a:rPr lang="tr-TR" sz="1600" dirty="0" smtClean="0"/>
              <a:t>firmalarına, </a:t>
            </a:r>
            <a:r>
              <a:rPr lang="tr-TR" sz="1600" dirty="0"/>
              <a:t>uçtan uca </a:t>
            </a:r>
            <a:r>
              <a:rPr lang="tr-TR" sz="1600" b="1" dirty="0"/>
              <a:t>Otomasyon Çözümleri </a:t>
            </a:r>
            <a:r>
              <a:rPr lang="tr-TR" sz="1600" dirty="0"/>
              <a:t>üretmektedir.</a:t>
            </a:r>
          </a:p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Özellikle </a:t>
            </a:r>
            <a:r>
              <a:rPr lang="tr-TR" sz="1600" dirty="0"/>
              <a:t>birden Fazla şubeye/mağazaya sahip </a:t>
            </a:r>
            <a:r>
              <a:rPr lang="tr-TR" sz="1600" dirty="0" smtClean="0"/>
              <a:t>olan ;</a:t>
            </a:r>
          </a:p>
          <a:p>
            <a:pPr marL="0" indent="0">
              <a:buNone/>
            </a:pPr>
            <a:r>
              <a:rPr lang="tr-TR" sz="1600" dirty="0" smtClean="0"/>
              <a:t> </a:t>
            </a:r>
            <a:r>
              <a:rPr lang="tr-TR" sz="4000" b="1" dirty="0"/>
              <a:t>Gıda </a:t>
            </a:r>
            <a:r>
              <a:rPr lang="tr-TR" sz="4000" b="1" dirty="0" smtClean="0"/>
              <a:t>Sektörü operasyonlarında</a:t>
            </a: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	önemini gösteren </a:t>
            </a:r>
            <a:r>
              <a:rPr lang="tr-TR" sz="1600" b="1" dirty="0" smtClean="0"/>
              <a:t>Merkezi</a:t>
            </a:r>
            <a:r>
              <a:rPr lang="tr-TR" sz="1600" dirty="0"/>
              <a:t> Satış Noktası Yönetimi, Merkezi </a:t>
            </a:r>
            <a:r>
              <a:rPr lang="tr-TR" sz="1600" b="1" dirty="0"/>
              <a:t>Stok</a:t>
            </a:r>
            <a:r>
              <a:rPr lang="tr-TR" sz="1600" dirty="0"/>
              <a:t> Yönetimi, Bayi ve </a:t>
            </a:r>
            <a:r>
              <a:rPr lang="tr-TR" sz="1600" b="1" dirty="0" err="1"/>
              <a:t>Franchise</a:t>
            </a:r>
            <a:r>
              <a:rPr lang="tr-TR" sz="1600" dirty="0"/>
              <a:t> Ağı Yönetimi ,Merkezi </a:t>
            </a:r>
            <a:r>
              <a:rPr lang="tr-TR" sz="1600" b="1" dirty="0"/>
              <a:t>Üretim</a:t>
            </a:r>
            <a:r>
              <a:rPr lang="tr-TR" sz="1600" dirty="0"/>
              <a:t>, </a:t>
            </a:r>
            <a:r>
              <a:rPr lang="tr-TR" sz="1600" b="1" dirty="0"/>
              <a:t>Sevkiyat</a:t>
            </a:r>
            <a:r>
              <a:rPr lang="tr-TR" sz="1600" dirty="0"/>
              <a:t> ve </a:t>
            </a:r>
            <a:r>
              <a:rPr lang="tr-TR" sz="1600" b="1" dirty="0"/>
              <a:t>Lojistik</a:t>
            </a:r>
            <a:r>
              <a:rPr lang="tr-TR" sz="1600" dirty="0"/>
              <a:t> Ağı Yönetimi konusunda geliştirdiği çözümler ile Zincir işletmelerin, operasyonlarını tek bir sistem üzerinden canlı olarak takip edebilmesi sağlanmaktadır.</a:t>
            </a:r>
          </a:p>
          <a:p>
            <a:pPr marL="0" indent="0">
              <a:buNone/>
            </a:pPr>
            <a:r>
              <a:rPr lang="tr-TR" sz="1600" dirty="0" smtClean="0"/>
              <a:t>	</a:t>
            </a:r>
            <a:endParaRPr lang="tr-TR" sz="1600" dirty="0"/>
          </a:p>
          <a:p>
            <a:endParaRPr lang="tr-TR" sz="1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566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87824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STOK MALİYET YÖNETİM SİSTEMİ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179512" y="4797152"/>
            <a:ext cx="3672408" cy="504056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600" dirty="0" smtClean="0"/>
              <a:t>AÇILIŞ EKRANI</a:t>
            </a:r>
            <a:endParaRPr lang="tr-TR" sz="1600" dirty="0"/>
          </a:p>
        </p:txBody>
      </p:sp>
      <p:sp>
        <p:nvSpPr>
          <p:cNvPr id="13" name="Tek Köşesi Kesik Dikdörtgen 12"/>
          <p:cNvSpPr/>
          <p:nvPr/>
        </p:nvSpPr>
        <p:spPr>
          <a:xfrm>
            <a:off x="4932040" y="4806693"/>
            <a:ext cx="3672408" cy="504056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600" dirty="0" smtClean="0"/>
              <a:t>STOK KARTLARI LİSTE GÖRÜNÜM</a:t>
            </a:r>
            <a:endParaRPr lang="tr-TR" sz="1600" dirty="0"/>
          </a:p>
        </p:txBody>
      </p:sp>
      <p:pic>
        <p:nvPicPr>
          <p:cNvPr id="4099" name="Picture 3" descr="C:\Users\byildiz\Desktop\ScreenHunter_19 Jul. 22 12.1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555987" cy="32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yildiz\Desktop\ScreenHunter_21 Jul. 22 12.13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67" y="1086009"/>
            <a:ext cx="4522346" cy="33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264339"/>
            <a:ext cx="246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IQ Enterprise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86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987824" y="260648"/>
            <a:ext cx="586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STOK MALİYET YÖNETİM SİSTEMİ</a:t>
            </a:r>
            <a:endParaRPr lang="tr-TR" dirty="0"/>
          </a:p>
        </p:txBody>
      </p:sp>
      <p:sp>
        <p:nvSpPr>
          <p:cNvPr id="12" name="Tek Köşesi Kesik Dikdörtgen 11"/>
          <p:cNvSpPr/>
          <p:nvPr/>
        </p:nvSpPr>
        <p:spPr>
          <a:xfrm>
            <a:off x="179512" y="4797152"/>
            <a:ext cx="3600400" cy="72008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b="1" dirty="0" smtClean="0"/>
              <a:t>STOK KARTI</a:t>
            </a:r>
            <a:endParaRPr lang="tr-TR" b="1" dirty="0"/>
          </a:p>
        </p:txBody>
      </p:sp>
      <p:sp>
        <p:nvSpPr>
          <p:cNvPr id="13" name="Tek Köşesi Kesik Dikdörtgen 12"/>
          <p:cNvSpPr/>
          <p:nvPr/>
        </p:nvSpPr>
        <p:spPr>
          <a:xfrm>
            <a:off x="5796136" y="4797152"/>
            <a:ext cx="2952328" cy="72008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b="1" dirty="0" smtClean="0"/>
              <a:t>DEPO YÖNETİMİ</a:t>
            </a:r>
            <a:endParaRPr lang="tr-TR" b="1" dirty="0"/>
          </a:p>
        </p:txBody>
      </p:sp>
      <p:pic>
        <p:nvPicPr>
          <p:cNvPr id="5123" name="Picture 3" descr="C:\Users\byildiz\Desktop\ScreenHunter_24 Jul. 22 12.17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54018" cy="1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51520" y="264339"/>
            <a:ext cx="246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IQ Enterprise</a:t>
            </a:r>
            <a:endParaRPr lang="tr-TR" dirty="0"/>
          </a:p>
        </p:txBody>
      </p:sp>
      <p:pic>
        <p:nvPicPr>
          <p:cNvPr id="3075" name="Picture 3" descr="C:\Burhan\dekstop\posFinans_Tanitim\Ekran Görüntleri\sshot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6051"/>
            <a:ext cx="4199204" cy="34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byildiz\Desktop\ScreenHunter_28 Jul. 22 12.2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6552728" cy="23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004048" y="3064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STOK MALİYET YÖNETİM SİSTEMİ</a:t>
            </a:r>
            <a:endParaRPr lang="tr-TR" dirty="0"/>
          </a:p>
        </p:txBody>
      </p:sp>
      <p:pic>
        <p:nvPicPr>
          <p:cNvPr id="9" name="Picture 2" descr="C:\Users\byildiz\Desktop\ScreenHunter_25 Jul. 22 12.18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9901"/>
            <a:ext cx="1930325" cy="52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yildiz\Desktop\ScreenHunter_26 Jul. 22 12.20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6936464" cy="26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 Köşesi Kesik Dikdörtgen 13"/>
          <p:cNvSpPr/>
          <p:nvPr/>
        </p:nvSpPr>
        <p:spPr>
          <a:xfrm>
            <a:off x="3347864" y="3592705"/>
            <a:ext cx="5184576" cy="19622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tr-TR" sz="1200" dirty="0" smtClean="0"/>
              <a:t>DÖNEM KAPANIŞ </a:t>
            </a:r>
            <a:r>
              <a:rPr lang="tr-TR" sz="1200" b="1" dirty="0" smtClean="0"/>
              <a:t>RAPORLARI</a:t>
            </a:r>
            <a:endParaRPr lang="tr-TR" sz="1200" b="1" dirty="0"/>
          </a:p>
        </p:txBody>
      </p:sp>
      <p:sp>
        <p:nvSpPr>
          <p:cNvPr id="8" name="Dikdörtgen 7"/>
          <p:cNvSpPr/>
          <p:nvPr/>
        </p:nvSpPr>
        <p:spPr>
          <a:xfrm>
            <a:off x="251520" y="264339"/>
            <a:ext cx="246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IQ Enterprise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15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tr-TR" sz="4000" dirty="0" err="1"/>
              <a:t>Infinia</a:t>
            </a:r>
            <a:r>
              <a:rPr lang="tr-TR" sz="4000" dirty="0"/>
              <a:t> CALL CENTER		</a:t>
            </a:r>
            <a:r>
              <a:rPr lang="tr-TR" sz="4000" dirty="0" smtClean="0"/>
              <a:t>Merkezi </a:t>
            </a:r>
            <a:r>
              <a:rPr lang="tr-TR" sz="4000" dirty="0"/>
              <a:t>Paket Servis Çözümü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INFINIA POS SOLUTIONS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1905000" y="1930285"/>
            <a:ext cx="4107160" cy="201622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dk1"/>
                </a:solidFill>
              </a:rPr>
              <a:t>4</a:t>
            </a:r>
            <a:r>
              <a:rPr lang="tr-TR" sz="1600" b="1" dirty="0" smtClean="0">
                <a:solidFill>
                  <a:schemeClr val="dk1"/>
                </a:solidFill>
              </a:rPr>
              <a:t>4</a:t>
            </a:r>
            <a:r>
              <a:rPr lang="tr-TR" sz="2400" b="1" dirty="0" smtClean="0">
                <a:solidFill>
                  <a:schemeClr val="dk1"/>
                </a:solidFill>
              </a:rPr>
              <a:t>4</a:t>
            </a:r>
            <a:r>
              <a:rPr lang="tr-TR" sz="1600" b="1" dirty="0" smtClean="0">
                <a:solidFill>
                  <a:schemeClr val="dk1"/>
                </a:solidFill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</a:rPr>
              <a:t>SİPARİŞ</a:t>
            </a:r>
          </a:p>
          <a:p>
            <a:pPr algn="ctr"/>
            <a:r>
              <a:rPr lang="tr-TR" sz="1600" b="1" dirty="0" smtClean="0"/>
              <a:t>ZİNCİR İŞLETMELER İÇİN, CALL CENTER ÇÖZÜMÜ</a:t>
            </a:r>
            <a:endParaRPr lang="tr-TR" sz="1600" b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C:\Users\byildiz\Desktop\callcenter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19" y="1900197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9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yildiz\Desktop\ScreenHunter_03 Jul. 22 11.33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2664296" cy="10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987824" y="24786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Infinia</a:t>
            </a:r>
            <a:r>
              <a:rPr lang="tr-TR" dirty="0"/>
              <a:t> CALL CENTER</a:t>
            </a:r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5796136" y="1988840"/>
            <a:ext cx="3132348" cy="3384376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tr-TR" sz="1200" b="1" dirty="0" smtClean="0">
                <a:solidFill>
                  <a:schemeClr val="dk1"/>
                </a:solidFill>
              </a:rPr>
              <a:t>MERKEZİ OLARAK ALINAN PAKET SİPARİŞLERİ, ŞUBELERE ANINDA İLETİM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/>
              <a:t>- ŞUBELERDE YAZICI &amp; ÜRETİM EKRANI DESTEĞİ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>
                <a:solidFill>
                  <a:schemeClr val="dk1"/>
                </a:solidFill>
              </a:rPr>
              <a:t>- SİPARİŞ DURUMU GERİ BİLDİRİM (ALINDI-ÜRETİMDE-HAZIR-YOLDA-TESLİM)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/>
              <a:t>- OPERATÖR PERFORMANS DEĞERLENDİRME RAPORLARI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>
                <a:solidFill>
                  <a:schemeClr val="dk1"/>
                </a:solidFill>
              </a:rPr>
              <a:t>- CALL BACK RAPORU VE CALL BACK SONUC VERİ GİRİŞİ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/>
              <a:t>- MÜŞTERİ ŞİKAYET KAYDI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>
                <a:solidFill>
                  <a:schemeClr val="dk1"/>
                </a:solidFill>
              </a:rPr>
              <a:t>- IP &amp; PBX SANTRAL ENTEGRASYONU</a:t>
            </a:r>
          </a:p>
          <a:p>
            <a:pPr marL="285750" indent="-285750">
              <a:buFontTx/>
              <a:buChar char="-"/>
            </a:pPr>
            <a:r>
              <a:rPr lang="tr-TR" sz="1200" b="1" dirty="0" smtClean="0"/>
              <a:t>- CRM POGRAMLARI İLE VERİ PAYLAŞIMI</a:t>
            </a:r>
            <a:endParaRPr lang="tr-TR" sz="1200" b="1" dirty="0">
              <a:solidFill>
                <a:schemeClr val="dk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323528" y="1163824"/>
            <a:ext cx="7632848" cy="536984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 smtClean="0">
                <a:solidFill>
                  <a:prstClr val="white"/>
                </a:solidFill>
              </a:rPr>
              <a:t>ÇAĞRI MERKEZİNDEN SİPARİŞ ALIN, ŞUBELERE OTOMATİK İLETİLSİN</a:t>
            </a:r>
            <a:r>
              <a:rPr lang="en-US" dirty="0" smtClean="0">
                <a:solidFill>
                  <a:prstClr val="white"/>
                </a:solidFill>
              </a:rPr>
              <a:t>…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535206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endParaRPr lang="tr-TR" sz="3200" dirty="0">
              <a:solidFill>
                <a:prstClr val="white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KOLAY</a:t>
            </a:r>
            <a:endParaRPr lang="tr-TR" dirty="0"/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HIZLI</a:t>
            </a:r>
            <a:endParaRPr lang="tr-TR" dirty="0"/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SORUNSUZ</a:t>
            </a:r>
            <a:endParaRPr lang="tr-TR" dirty="0"/>
          </a:p>
        </p:txBody>
      </p:sp>
      <p:grpSp>
        <p:nvGrpSpPr>
          <p:cNvPr id="12" name="Group 3"/>
          <p:cNvGrpSpPr/>
          <p:nvPr/>
        </p:nvGrpSpPr>
        <p:grpSpPr>
          <a:xfrm>
            <a:off x="3550069" y="2720017"/>
            <a:ext cx="2032969" cy="704920"/>
            <a:chOff x="6740294" y="3701144"/>
            <a:chExt cx="2318658" cy="1143000"/>
          </a:xfrm>
        </p:grpSpPr>
        <p:sp>
          <p:nvSpPr>
            <p:cNvPr id="1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6816494" y="3810001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85000" lnSpcReduction="10000"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MÜŞTERİ MEMNUNİYET ANKETLERİ</a:t>
              </a:r>
              <a:endParaRPr lang="tr-TR"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3604724" y="3659911"/>
            <a:ext cx="1975388" cy="704920"/>
            <a:chOff x="6740294" y="3701144"/>
            <a:chExt cx="2318658" cy="1143000"/>
          </a:xfrm>
        </p:grpSpPr>
        <p:sp>
          <p:nvSpPr>
            <p:cNvPr id="18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YİNE GEL UYGULAMALARI</a:t>
              </a:r>
              <a:endParaRPr lang="tr-TR"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3550071" y="1867040"/>
            <a:ext cx="2032968" cy="704920"/>
            <a:chOff x="6740294" y="3701144"/>
            <a:chExt cx="2318658" cy="1143000"/>
          </a:xfrm>
        </p:grpSpPr>
        <p:sp>
          <p:nvSpPr>
            <p:cNvPr id="2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MÜŞTERİ KARTI &amp; PARA PUAN UYGULAMALARI</a:t>
              </a:r>
              <a:endParaRPr lang="tr-TR"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50070" y="840229"/>
            <a:ext cx="2030042" cy="704920"/>
            <a:chOff x="6740294" y="3701144"/>
            <a:chExt cx="2318658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YAZARKASA ENTEGRASYONU</a:t>
              </a:r>
              <a:endParaRPr lang="tr-TR"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06" y="4348425"/>
            <a:ext cx="1625397" cy="1625397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07846"/>
            <a:ext cx="1219200" cy="1219200"/>
          </a:xfrm>
          <a:prstGeom prst="rect">
            <a:avLst/>
          </a:prstGeom>
        </p:spPr>
      </p:pic>
      <p:pic>
        <p:nvPicPr>
          <p:cNvPr id="30" name="Picture 2" descr="C:\Users\byildiz\Desktop\PROJECT INF\BUTTON ICONS\1307606335_cashbox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1146403" cy="11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3"/>
          <p:cNvGrpSpPr/>
          <p:nvPr/>
        </p:nvGrpSpPr>
        <p:grpSpPr>
          <a:xfrm>
            <a:off x="6424875" y="2745813"/>
            <a:ext cx="2266224" cy="704920"/>
            <a:chOff x="6740294" y="3701144"/>
            <a:chExt cx="2318658" cy="1143000"/>
          </a:xfrm>
        </p:grpSpPr>
        <p:sp>
          <p:nvSpPr>
            <p:cNvPr id="67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HAFTANIN PERSONELİ AYIN PERSONELİ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69" name="Group 3"/>
          <p:cNvGrpSpPr/>
          <p:nvPr/>
        </p:nvGrpSpPr>
        <p:grpSpPr>
          <a:xfrm>
            <a:off x="6455190" y="3610370"/>
            <a:ext cx="2194218" cy="704920"/>
            <a:chOff x="6740294" y="3701144"/>
            <a:chExt cx="2318658" cy="1143000"/>
          </a:xfrm>
        </p:grpSpPr>
        <p:sp>
          <p:nvSpPr>
            <p:cNvPr id="70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PERSONEL MAAŞ VE AVANS YÖNETİMİ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72" name="Group 3"/>
          <p:cNvGrpSpPr/>
          <p:nvPr/>
        </p:nvGrpSpPr>
        <p:grpSpPr>
          <a:xfrm>
            <a:off x="6417418" y="4558466"/>
            <a:ext cx="2225673" cy="704920"/>
            <a:chOff x="6740294" y="3701144"/>
            <a:chExt cx="2318658" cy="1143000"/>
          </a:xfrm>
        </p:grpSpPr>
        <p:sp>
          <p:nvSpPr>
            <p:cNvPr id="7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PAKET SERVİS PARA PUAN YÖNETİMİ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75" name="Group 3"/>
          <p:cNvGrpSpPr/>
          <p:nvPr/>
        </p:nvGrpSpPr>
        <p:grpSpPr>
          <a:xfrm>
            <a:off x="6424875" y="792783"/>
            <a:ext cx="2185244" cy="704920"/>
            <a:chOff x="6740294" y="3701144"/>
            <a:chExt cx="2318658" cy="1143000"/>
          </a:xfrm>
        </p:grpSpPr>
        <p:sp>
          <p:nvSpPr>
            <p:cNvPr id="76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PERSONEL GİRİŞ-ÇIKIŞ SAATLERİ TAKİBİ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78" name="Group 3"/>
          <p:cNvGrpSpPr/>
          <p:nvPr/>
        </p:nvGrpSpPr>
        <p:grpSpPr>
          <a:xfrm>
            <a:off x="6439061" y="1875837"/>
            <a:ext cx="2210347" cy="704920"/>
            <a:chOff x="6788828" y="3701144"/>
            <a:chExt cx="2318658" cy="1143000"/>
          </a:xfrm>
        </p:grpSpPr>
        <p:sp>
          <p:nvSpPr>
            <p:cNvPr id="79" name="Rectangle 14"/>
            <p:cNvSpPr/>
            <p:nvPr/>
          </p:nvSpPr>
          <p:spPr>
            <a:xfrm>
              <a:off x="6788828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TextBox 7"/>
            <p:cNvSpPr txBox="1"/>
            <p:nvPr/>
          </p:nvSpPr>
          <p:spPr>
            <a:xfrm>
              <a:off x="6816493" y="3810001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PERSONEL PERFORMANS ANALİZLERİ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81" name="Group 3"/>
          <p:cNvGrpSpPr/>
          <p:nvPr/>
        </p:nvGrpSpPr>
        <p:grpSpPr>
          <a:xfrm>
            <a:off x="3572040" y="4625601"/>
            <a:ext cx="1975388" cy="704920"/>
            <a:chOff x="6740294" y="3701144"/>
            <a:chExt cx="2318658" cy="1143000"/>
          </a:xfrm>
        </p:grpSpPr>
        <p:sp>
          <p:nvSpPr>
            <p:cNvPr id="82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83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PROMOSYON YÖNETİMİ</a:t>
              </a:r>
              <a:endParaRPr lang="tr-TR"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9949"/>
            <a:ext cx="1625970" cy="1625970"/>
          </a:xfrm>
          <a:prstGeom prst="rect">
            <a:avLst/>
          </a:prstGeom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08" y="3979829"/>
            <a:ext cx="1625397" cy="1625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sz="3200" b="1" dirty="0" smtClean="0">
                <a:solidFill>
                  <a:prstClr val="white"/>
                </a:solidFill>
              </a:rPr>
              <a:t>PAKET SERVİS</a:t>
            </a:r>
            <a:endParaRPr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476672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paket Servis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3635896" y="3004532"/>
            <a:ext cx="4879034" cy="704920"/>
            <a:chOff x="6413721" y="3701144"/>
            <a:chExt cx="2645231" cy="1143000"/>
          </a:xfrm>
        </p:grpSpPr>
        <p:sp>
          <p:nvSpPr>
            <p:cNvPr id="1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YEMEK SEPETİ ENTEGRASYONU OPSİYONU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6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"/>
          <p:cNvGrpSpPr/>
          <p:nvPr/>
        </p:nvGrpSpPr>
        <p:grpSpPr>
          <a:xfrm>
            <a:off x="3653406" y="3944426"/>
            <a:ext cx="4879034" cy="704920"/>
            <a:chOff x="6413721" y="3701144"/>
            <a:chExt cx="2645231" cy="1143000"/>
          </a:xfrm>
        </p:grpSpPr>
        <p:sp>
          <p:nvSpPr>
            <p:cNvPr id="18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CALL CENTER UYUMLULUĞU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"/>
          <p:cNvGrpSpPr/>
          <p:nvPr/>
        </p:nvGrpSpPr>
        <p:grpSpPr>
          <a:xfrm>
            <a:off x="3653406" y="4884320"/>
            <a:ext cx="4879034" cy="704920"/>
            <a:chOff x="6413721" y="3701144"/>
            <a:chExt cx="2645231" cy="1143000"/>
          </a:xfrm>
        </p:grpSpPr>
        <p:sp>
          <p:nvSpPr>
            <p:cNvPr id="2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PAKET SERVİS PARA PUAN YÖNETİMİ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5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06503" y="1124744"/>
            <a:ext cx="4879034" cy="704920"/>
            <a:chOff x="6413721" y="3701144"/>
            <a:chExt cx="2645231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CALLER ID TANIMA SİSTEMİ İLE ÇOKLU HAT YÖNETİMİ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"/>
          <p:cNvGrpSpPr/>
          <p:nvPr/>
        </p:nvGrpSpPr>
        <p:grpSpPr>
          <a:xfrm>
            <a:off x="3491880" y="2064638"/>
            <a:ext cx="4968553" cy="704920"/>
            <a:chOff x="6413721" y="3701144"/>
            <a:chExt cx="2693765" cy="1143000"/>
          </a:xfrm>
        </p:grpSpPr>
        <p:sp>
          <p:nvSpPr>
            <p:cNvPr id="37" name="Rectangle 14"/>
            <p:cNvSpPr/>
            <p:nvPr/>
          </p:nvSpPr>
          <p:spPr>
            <a:xfrm>
              <a:off x="6788828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PRATİK KURYE TAKİP VE YÖNETİM SİSTEMİ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3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75" y="867604"/>
            <a:ext cx="1219200" cy="1219200"/>
          </a:xfrm>
          <a:prstGeom prst="rect">
            <a:avLst/>
          </a:prstGeom>
        </p:spPr>
      </p:pic>
      <p:pic>
        <p:nvPicPr>
          <p:cNvPr id="2050" name="Picture 2" descr="C:\Users\byildiz\Desktop\Yemeksepe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171" y="44624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PROMOSYON YÖNETİMİ-ÖNERİLİ SATIŞ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272459" y="5991403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6" y="908720"/>
            <a:ext cx="736508" cy="634921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97" y="489823"/>
            <a:ext cx="736508" cy="634921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243" y="5101255"/>
            <a:ext cx="736508" cy="634921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91747" y="1915217"/>
            <a:ext cx="3564429" cy="10584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CUMARTESİ GÜNLERİ İÇECEKLER % 20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51742" y="1915217"/>
            <a:ext cx="1785586" cy="8599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İKİNCİ %10 İNDİRİMLİ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5006272" y="2868553"/>
            <a:ext cx="1785586" cy="8599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İKİNCİ 3 TL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021797" y="589765"/>
            <a:ext cx="2232248" cy="12728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ORTABOY ALANA KÜÇÜK BOY BEDAVA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-19752" y="3828426"/>
            <a:ext cx="2232248" cy="127282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DÖNER ALANA İÇECEK %20 İNDİRİMLİ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6809357" y="2025678"/>
            <a:ext cx="2232248" cy="127282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 AL DÖRDÜNCÜYÜ %50 İNDİRİMLİ AL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6021797" y="3573905"/>
            <a:ext cx="2975249" cy="143838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 AL DÖRDÜNDÜNCÜ’YE 5 TL EKSİK ÖDE</a:t>
            </a:r>
            <a:endParaRPr lang="en-US" dirty="0"/>
          </a:p>
        </p:txBody>
      </p:sp>
      <p:sp>
        <p:nvSpPr>
          <p:cNvPr id="58" name="Dikdörtgen 57"/>
          <p:cNvSpPr/>
          <p:nvPr/>
        </p:nvSpPr>
        <p:spPr>
          <a:xfrm>
            <a:off x="1118170" y="1076051"/>
            <a:ext cx="4749973" cy="6723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SALI 14:00 -19:00 ARASI ANA YEMEKLER %30 İNDİRİMLİ</a:t>
            </a:r>
            <a:endParaRPr lang="en-US" dirty="0"/>
          </a:p>
        </p:txBody>
      </p:sp>
      <p:sp>
        <p:nvSpPr>
          <p:cNvPr id="66" name="Yuvarlatılmış Dikdörtgen 65"/>
          <p:cNvSpPr/>
          <p:nvPr/>
        </p:nvSpPr>
        <p:spPr>
          <a:xfrm>
            <a:off x="107504" y="3057292"/>
            <a:ext cx="3600400" cy="66971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OCAK AYI BOYUNCA TATLILAR’A 2 KAT PARA PUAN</a:t>
            </a:r>
            <a:endParaRPr lang="en-US" dirty="0"/>
          </a:p>
        </p:txBody>
      </p:sp>
      <p:sp>
        <p:nvSpPr>
          <p:cNvPr id="68" name="Dikdörtgen 67"/>
          <p:cNvSpPr/>
          <p:nvPr/>
        </p:nvSpPr>
        <p:spPr>
          <a:xfrm>
            <a:off x="2560225" y="5055922"/>
            <a:ext cx="4892095" cy="6723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PAKET SERVİS’TE İÇECEKLER 2 TL İNDİRİMLİ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2222086" y="3933056"/>
            <a:ext cx="3718065" cy="9600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BAHÇE BÖLÜMÜNDE KAHVELER 0 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9" y="476672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PROMOSYON YÖNETİMİ- ÖNERİLİ SATIŞ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74304"/>
            <a:ext cx="4367953" cy="33083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82" y="1484784"/>
            <a:ext cx="4542979" cy="3427884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07504" y="5157192"/>
            <a:ext cx="7391401" cy="4035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sz="2800" b="1" dirty="0" smtClean="0">
                <a:solidFill>
                  <a:schemeClr val="bg1"/>
                </a:solidFill>
              </a:rPr>
              <a:t>**</a:t>
            </a:r>
            <a:r>
              <a:rPr sz="2800" b="1" dirty="0" err="1" smtClean="0">
                <a:solidFill>
                  <a:schemeClr val="bg1"/>
                </a:solidFill>
              </a:rPr>
              <a:t>opsiyonel</a:t>
            </a:r>
            <a:r>
              <a:rPr sz="2800" b="1" dirty="0" smtClean="0">
                <a:solidFill>
                  <a:schemeClr val="bg1"/>
                </a:solidFill>
              </a:rPr>
              <a:t> ürün**</a:t>
            </a:r>
            <a:endParaRPr sz="2800" b="1" dirty="0">
              <a:solidFill>
                <a:schemeClr val="bg1"/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tr-TR" sz="3200" b="1" dirty="0" smtClean="0">
                <a:solidFill>
                  <a:prstClr val="white"/>
                </a:solidFill>
              </a:rPr>
              <a:t>ŞUBE STOK TAKİBİ</a:t>
            </a:r>
            <a:endParaRPr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476672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ŞUBE STOK TAKİBİ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3635896" y="3004532"/>
            <a:ext cx="4879034" cy="704920"/>
            <a:chOff x="6413721" y="3701144"/>
            <a:chExt cx="2645231" cy="1143000"/>
          </a:xfrm>
        </p:grpSpPr>
        <p:sp>
          <p:nvSpPr>
            <p:cNvPr id="1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77500" lnSpcReduction="20000"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BARKOD OKUYUCULU MOBİL TERMİNALLER İLE DEPO SAYIMLARI OFLLINE OLARAK YAPILABİLİYOR VE SİSTEME DİLENEN ZAMANDA WİRELESS BAĞLANTI İLE AKTARILIYOR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6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"/>
          <p:cNvGrpSpPr/>
          <p:nvPr/>
        </p:nvGrpSpPr>
        <p:grpSpPr>
          <a:xfrm>
            <a:off x="3653406" y="3944426"/>
            <a:ext cx="4879034" cy="704920"/>
            <a:chOff x="6413721" y="3701144"/>
            <a:chExt cx="2645231" cy="1143000"/>
          </a:xfrm>
        </p:grpSpPr>
        <p:sp>
          <p:nvSpPr>
            <p:cNvPr id="18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GÜN SONUNDA MALİYET OLUŞUYOR VE ŞUBE MALİYETİNİ TAKİP EDEBİLİYOR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"/>
          <p:cNvGrpSpPr/>
          <p:nvPr/>
        </p:nvGrpSpPr>
        <p:grpSpPr>
          <a:xfrm>
            <a:off x="3653406" y="4884320"/>
            <a:ext cx="4879034" cy="704920"/>
            <a:chOff x="6413721" y="3701144"/>
            <a:chExt cx="2645231" cy="1143000"/>
          </a:xfrm>
        </p:grpSpPr>
        <p:sp>
          <p:nvSpPr>
            <p:cNvPr id="2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MERKEZ ŞUBE STOKLARINI TEK EKRANDAN ANALİZ EDEBİLİYOR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5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06503" y="1124744"/>
            <a:ext cx="4879034" cy="704920"/>
            <a:chOff x="6413721" y="3701144"/>
            <a:chExt cx="2645231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MERKEZ DEN PRATİK VE HIZLI VERİ GİRİŞİ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"/>
          <p:cNvGrpSpPr/>
          <p:nvPr/>
        </p:nvGrpSpPr>
        <p:grpSpPr>
          <a:xfrm>
            <a:off x="3491880" y="2064638"/>
            <a:ext cx="4968553" cy="704920"/>
            <a:chOff x="6413721" y="3701144"/>
            <a:chExt cx="2693765" cy="1143000"/>
          </a:xfrm>
        </p:grpSpPr>
        <p:sp>
          <p:nvSpPr>
            <p:cNvPr id="37" name="Rectangle 14"/>
            <p:cNvSpPr/>
            <p:nvPr/>
          </p:nvSpPr>
          <p:spPr>
            <a:xfrm>
              <a:off x="6788828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6816493" y="3810001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MERKEZDEN-ŞUBELERE GÖNDERİLEN SEVK İRSALİYEŞERİ ŞUBE STOĞUNA OTOMATİK İŞLİYOR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3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32915"/>
            <a:ext cx="1219200" cy="1219200"/>
          </a:xfrm>
          <a:prstGeom prst="rect">
            <a:avLst/>
          </a:prstGeom>
        </p:spPr>
      </p:pic>
      <p:pic>
        <p:nvPicPr>
          <p:cNvPr id="1026" name="Picture 2" descr="C:\Users\byildiz\Desktop\1311322069_mobile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08" y="2769558"/>
            <a:ext cx="1260420" cy="12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akkımızda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dirty="0" smtClean="0"/>
          </a:p>
          <a:p>
            <a:pPr marL="0" indent="0">
              <a:buNone/>
            </a:pPr>
            <a:r>
              <a:rPr lang="tr-TR" sz="1600" dirty="0" smtClean="0"/>
              <a:t>	</a:t>
            </a:r>
            <a:endParaRPr lang="tr-TR" sz="1600" dirty="0"/>
          </a:p>
          <a:p>
            <a:endParaRPr lang="tr-TR" sz="1600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48" y="1268760"/>
            <a:ext cx="8315652" cy="201892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77250" y="350100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Uçtan uca sağlanan çözümlerin kesintisiz olarak 365 gün çalışması hayati önem taşıdığından, </a:t>
            </a:r>
            <a:r>
              <a:rPr lang="tr-TR" b="1" dirty="0"/>
              <a:t>7×24 </a:t>
            </a:r>
            <a:r>
              <a:rPr lang="tr-TR" dirty="0"/>
              <a:t>Destek Hizmetlerimiz ile kullanıcılarımıza sürdürülebilir çözümler önermekteyiz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TUZLA MERKEZ OFİS         ÇAĞRI </a:t>
            </a:r>
            <a:r>
              <a:rPr lang="tr-TR" dirty="0"/>
              <a:t>	</a:t>
            </a:r>
            <a:r>
              <a:rPr lang="tr-TR" dirty="0" smtClean="0"/>
              <a:t>	        MARMARA TEKNOKENT A.Ş.</a:t>
            </a:r>
          </a:p>
          <a:p>
            <a:r>
              <a:rPr lang="tr-TR" dirty="0"/>
              <a:t>	</a:t>
            </a:r>
            <a:r>
              <a:rPr lang="tr-TR" dirty="0" smtClean="0"/>
              <a:t>	          MERKEZİ (PENDİK)		     ARGE </a:t>
            </a:r>
            <a:r>
              <a:rPr lang="tr-TR" dirty="0"/>
              <a:t>OFİS </a:t>
            </a:r>
            <a:r>
              <a:rPr lang="tr-TR" dirty="0" smtClean="0"/>
              <a:t>									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04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sz="3200" b="1" dirty="0" smtClean="0">
                <a:solidFill>
                  <a:prstClr val="white"/>
                </a:solidFill>
              </a:rPr>
              <a:t>MERKEZİ YÖNETİM</a:t>
            </a:r>
            <a:endParaRPr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476672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MERKEZİ YÖNETİM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3635896" y="3004532"/>
            <a:ext cx="4879034" cy="704920"/>
            <a:chOff x="6413721" y="3701144"/>
            <a:chExt cx="2645231" cy="1143000"/>
          </a:xfrm>
        </p:grpSpPr>
        <p:sp>
          <p:nvSpPr>
            <p:cNvPr id="1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ŞUBE SİPARİŞLERİ ; GÜNCEL MALİYET + KAR% İLE OTOMATİK FİYATLANDIRMA 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6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"/>
          <p:cNvGrpSpPr/>
          <p:nvPr/>
        </p:nvGrpSpPr>
        <p:grpSpPr>
          <a:xfrm>
            <a:off x="3653406" y="3944426"/>
            <a:ext cx="4879034" cy="704920"/>
            <a:chOff x="6413721" y="3701144"/>
            <a:chExt cx="2645231" cy="1143000"/>
          </a:xfrm>
        </p:grpSpPr>
        <p:sp>
          <p:nvSpPr>
            <p:cNvPr id="18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BAYİ-ŞUBE BORÇ </a:t>
              </a:r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–</a:t>
              </a:r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ÖDEME TAKİBİ </a:t>
              </a:r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–</a:t>
              </a:r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RİSK LİMİTİ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"/>
          <p:cNvGrpSpPr/>
          <p:nvPr/>
        </p:nvGrpSpPr>
        <p:grpSpPr>
          <a:xfrm>
            <a:off x="3653406" y="4884320"/>
            <a:ext cx="4879034" cy="704920"/>
            <a:chOff x="6413721" y="3701144"/>
            <a:chExt cx="2645231" cy="1143000"/>
          </a:xfrm>
        </p:grpSpPr>
        <p:sp>
          <p:nvSpPr>
            <p:cNvPr id="2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RİSK LİMİTİNİ AŞAN ŞUBELERE UYARI VE KISITLAMALAR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5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06503" y="1124744"/>
            <a:ext cx="4879034" cy="704920"/>
            <a:chOff x="6413721" y="3701144"/>
            <a:chExt cx="2645231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TÜM ŞUBE DEPOLARI TEK EKRANDA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"/>
          <p:cNvGrpSpPr/>
          <p:nvPr/>
        </p:nvGrpSpPr>
        <p:grpSpPr>
          <a:xfrm>
            <a:off x="3491880" y="2064638"/>
            <a:ext cx="4968553" cy="704920"/>
            <a:chOff x="6413721" y="3701144"/>
            <a:chExt cx="2693765" cy="1143000"/>
          </a:xfrm>
        </p:grpSpPr>
        <p:sp>
          <p:nvSpPr>
            <p:cNvPr id="37" name="Rectangle 14"/>
            <p:cNvSpPr/>
            <p:nvPr/>
          </p:nvSpPr>
          <p:spPr>
            <a:xfrm>
              <a:off x="6788828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6816493" y="3810001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FATURA GİRİŞİNDE FİYAT KONTROLÜ İLE ETKİN SATIN ALMA YÖNETİMİ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3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03" y="241709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LOJİSTİK YÖNETİMİ</a:t>
            </a:r>
            <a:b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</a:br>
            <a:endParaRPr lang="tr-TR" dirty="0">
              <a:latin typeface="+mn-lt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571772" y="1124744"/>
            <a:ext cx="2344044" cy="2520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ŞUBE</a:t>
            </a:r>
            <a:endParaRPr lang="tr-TR" sz="2200" b="1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5652120" y="1124744"/>
            <a:ext cx="2880320" cy="252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MERKEZ</a:t>
            </a:r>
            <a:endParaRPr lang="tr-TR" sz="2200" b="1" dirty="0"/>
          </a:p>
        </p:txBody>
      </p:sp>
      <p:sp>
        <p:nvSpPr>
          <p:cNvPr id="48" name="Yuvarlatılmış Dikdörtgen 47"/>
          <p:cNvSpPr/>
          <p:nvPr/>
        </p:nvSpPr>
        <p:spPr>
          <a:xfrm>
            <a:off x="4644008" y="6309320"/>
            <a:ext cx="434037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LOJİSTİK YÖNETİMİ</a:t>
            </a:r>
            <a:endParaRPr lang="tr-TR" b="1" dirty="0"/>
          </a:p>
        </p:txBody>
      </p:sp>
      <p:graphicFrame>
        <p:nvGraphicFramePr>
          <p:cNvPr id="41" name="Diyagram 40"/>
          <p:cNvGraphicFramePr/>
          <p:nvPr>
            <p:extLst>
              <p:ext uri="{D42A27DB-BD31-4B8C-83A1-F6EECF244321}">
                <p14:modId xmlns:p14="http://schemas.microsoft.com/office/powerpoint/2010/main" val="2111596260"/>
              </p:ext>
            </p:extLst>
          </p:nvPr>
        </p:nvGraphicFramePr>
        <p:xfrm>
          <a:off x="5364088" y="1988840"/>
          <a:ext cx="374441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2" name="Diyagram 41"/>
          <p:cNvGraphicFramePr/>
          <p:nvPr>
            <p:extLst>
              <p:ext uri="{D42A27DB-BD31-4B8C-83A1-F6EECF244321}">
                <p14:modId xmlns:p14="http://schemas.microsoft.com/office/powerpoint/2010/main" val="2616646445"/>
              </p:ext>
            </p:extLst>
          </p:nvPr>
        </p:nvGraphicFramePr>
        <p:xfrm>
          <a:off x="107504" y="1988840"/>
          <a:ext cx="370026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" name="Sağ Ok 45"/>
          <p:cNvSpPr/>
          <p:nvPr/>
        </p:nvSpPr>
        <p:spPr>
          <a:xfrm>
            <a:off x="3851920" y="1916832"/>
            <a:ext cx="115212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Sağ Ok 48"/>
          <p:cNvSpPr/>
          <p:nvPr/>
        </p:nvSpPr>
        <p:spPr>
          <a:xfrm rot="10800000">
            <a:off x="3995936" y="2628156"/>
            <a:ext cx="1008112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8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LOJİSTİK YÖNETİMİ</a:t>
            </a:r>
            <a:b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</a:br>
            <a:endParaRPr lang="tr-TR" dirty="0">
              <a:latin typeface="+mn-lt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571772" y="1124744"/>
            <a:ext cx="2344044" cy="2520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ŞUBE</a:t>
            </a:r>
            <a:endParaRPr lang="tr-TR" sz="2200" b="1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5652120" y="1124744"/>
            <a:ext cx="2880320" cy="252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MERKEZ</a:t>
            </a:r>
            <a:endParaRPr lang="tr-TR" sz="2200" b="1" dirty="0"/>
          </a:p>
        </p:txBody>
      </p:sp>
      <p:sp>
        <p:nvSpPr>
          <p:cNvPr id="48" name="Yuvarlatılmış Dikdörtgen 47"/>
          <p:cNvSpPr/>
          <p:nvPr/>
        </p:nvSpPr>
        <p:spPr>
          <a:xfrm>
            <a:off x="4644008" y="6309320"/>
            <a:ext cx="434037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LOJİSTİK YÖNETİMİ</a:t>
            </a:r>
            <a:endParaRPr lang="tr-TR" b="1" dirty="0"/>
          </a:p>
        </p:txBody>
      </p:sp>
      <p:pic>
        <p:nvPicPr>
          <p:cNvPr id="1026" name="Picture 2" descr="C:\Users\gurhan\Desktop\Image_ 14.3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0" y="1844824"/>
            <a:ext cx="347609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urhan\Desktop\Image_ 12.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7"/>
            <a:ext cx="43173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Yuvarlatılmış Dikdörtgen 11"/>
          <p:cNvSpPr/>
          <p:nvPr/>
        </p:nvSpPr>
        <p:spPr>
          <a:xfrm>
            <a:off x="684878" y="4632672"/>
            <a:ext cx="2755082" cy="4320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ŞUBE TALEP FORMU</a:t>
            </a:r>
            <a:endParaRPr lang="tr-TR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5214799" y="4564136"/>
            <a:ext cx="3323321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MERKEZİ SİPARİŞ YÖNETİMİ</a:t>
            </a:r>
            <a:endParaRPr lang="tr-TR" b="1" dirty="0"/>
          </a:p>
        </p:txBody>
      </p:sp>
      <p:cxnSp>
        <p:nvCxnSpPr>
          <p:cNvPr id="3" name="Düz Bağlayıcı 2"/>
          <p:cNvCxnSpPr/>
          <p:nvPr/>
        </p:nvCxnSpPr>
        <p:spPr>
          <a:xfrm>
            <a:off x="4211960" y="1052737"/>
            <a:ext cx="0" cy="410445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  <a:t>LOJİSTİK YÖNETİMİ</a:t>
            </a:r>
            <a:br>
              <a:rPr lang="tr-TR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rPr>
            </a:br>
            <a:endParaRPr lang="tr-TR" dirty="0">
              <a:latin typeface="+mn-lt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571772" y="1124744"/>
            <a:ext cx="2344044" cy="2520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/>
              <a:t>ŞUBE</a:t>
            </a:r>
            <a:endParaRPr lang="tr-TR" sz="2200" b="1" dirty="0"/>
          </a:p>
        </p:txBody>
      </p:sp>
      <p:sp>
        <p:nvSpPr>
          <p:cNvPr id="48" name="Yuvarlatılmış Dikdörtgen 47"/>
          <p:cNvSpPr/>
          <p:nvPr/>
        </p:nvSpPr>
        <p:spPr>
          <a:xfrm>
            <a:off x="4644008" y="6309320"/>
            <a:ext cx="434037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LOJİSTİK YÖNETİMİ</a:t>
            </a:r>
            <a:endParaRPr lang="tr-TR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4878" y="4632672"/>
            <a:ext cx="2755082" cy="43204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ŞUBE  MAL KABÜL</a:t>
            </a:r>
            <a:endParaRPr lang="tr-TR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5209119" y="4632672"/>
            <a:ext cx="3323321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ŞUBE STOK İŞLEMLERİ</a:t>
            </a:r>
            <a:endParaRPr lang="tr-TR" b="1" dirty="0"/>
          </a:p>
        </p:txBody>
      </p:sp>
      <p:cxnSp>
        <p:nvCxnSpPr>
          <p:cNvPr id="3" name="Düz Bağlayıcı 2"/>
          <p:cNvCxnSpPr/>
          <p:nvPr/>
        </p:nvCxnSpPr>
        <p:spPr>
          <a:xfrm>
            <a:off x="4211960" y="1052737"/>
            <a:ext cx="0" cy="410445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gurhan\Desktop\Image_ 14.3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4683"/>
            <a:ext cx="3676519" cy="27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urhan\Desktop\Image_ 14.4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4034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sz="3200" b="1" dirty="0" smtClean="0">
                <a:solidFill>
                  <a:prstClr val="white"/>
                </a:solidFill>
              </a:rPr>
              <a:t>SİPARİŞ SEVKİYAT YÖNETİMİ</a:t>
            </a:r>
            <a:endParaRPr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476672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SİPARİŞ SEVKİYAT YÖNETİMİ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grpSp>
        <p:nvGrpSpPr>
          <p:cNvPr id="12" name="Group 3"/>
          <p:cNvGrpSpPr/>
          <p:nvPr/>
        </p:nvGrpSpPr>
        <p:grpSpPr>
          <a:xfrm>
            <a:off x="3635896" y="3004532"/>
            <a:ext cx="4879034" cy="704920"/>
            <a:chOff x="6413721" y="3701144"/>
            <a:chExt cx="2645231" cy="1143000"/>
          </a:xfrm>
        </p:grpSpPr>
        <p:sp>
          <p:nvSpPr>
            <p:cNvPr id="1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TALEP ONAY MEKANİZMASI İLE, TRANSFER TALEPLERİ RAHATLIKLA KONTROL EDİLEBİLİYOR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6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"/>
          <p:cNvGrpSpPr/>
          <p:nvPr/>
        </p:nvGrpSpPr>
        <p:grpSpPr>
          <a:xfrm>
            <a:off x="3653406" y="3944426"/>
            <a:ext cx="4879034" cy="704920"/>
            <a:chOff x="6413721" y="3701144"/>
            <a:chExt cx="2645231" cy="1143000"/>
          </a:xfrm>
        </p:grpSpPr>
        <p:sp>
          <p:nvSpPr>
            <p:cNvPr id="18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TALEP–GÖNDERİLEN FARKLARI ANALİZ EDİLEBİLİYOR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"/>
          <p:cNvGrpSpPr/>
          <p:nvPr/>
        </p:nvGrpSpPr>
        <p:grpSpPr>
          <a:xfrm>
            <a:off x="3653406" y="4884320"/>
            <a:ext cx="4879034" cy="704920"/>
            <a:chOff x="6413721" y="3701144"/>
            <a:chExt cx="2645231" cy="1143000"/>
          </a:xfrm>
        </p:grpSpPr>
        <p:sp>
          <p:nvSpPr>
            <p:cNvPr id="2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TEK TUŞLA TOPLU İRSALİYE/FATURA BASILIYOR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25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06503" y="1124744"/>
            <a:ext cx="4879034" cy="704920"/>
            <a:chOff x="6413721" y="3701144"/>
            <a:chExt cx="2645231" cy="1143000"/>
          </a:xfrm>
        </p:grpSpPr>
        <p:sp>
          <p:nvSpPr>
            <p:cNvPr id="15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TALEP ONAYI VERİLİNCEYE DEK, ŞUBE TRANSFER TALEPLERİNİ GÜNCELLEYEBİLİYOR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"/>
          <p:cNvGrpSpPr/>
          <p:nvPr/>
        </p:nvGrpSpPr>
        <p:grpSpPr>
          <a:xfrm>
            <a:off x="3491880" y="2064638"/>
            <a:ext cx="4968553" cy="704920"/>
            <a:chOff x="6413721" y="3701144"/>
            <a:chExt cx="2693765" cy="1143000"/>
          </a:xfrm>
        </p:grpSpPr>
        <p:sp>
          <p:nvSpPr>
            <p:cNvPr id="37" name="Rectangle 14"/>
            <p:cNvSpPr/>
            <p:nvPr/>
          </p:nvSpPr>
          <p:spPr>
            <a:xfrm>
              <a:off x="6788828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TextBox 7"/>
            <p:cNvSpPr txBox="1"/>
            <p:nvPr/>
          </p:nvSpPr>
          <p:spPr>
            <a:xfrm>
              <a:off x="6816493" y="3810001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ONAYLANMIŞ TALEPLERİ, ŞUBE DEĞİŞTİREMİYOR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39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Resi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0" y="2150029"/>
            <a:ext cx="2392530" cy="1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tr-T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SUNU İÇERİĞİ</a:t>
            </a:r>
            <a:endParaRPr lang="tr-TR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</a:rPr>
              <a:t>INFINIA POS SOLUTIONS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19872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4</a:t>
              </a:r>
              <a:endParaRPr lang="tr-TR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tr-TR" sz="2300" b="1" spc="60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tr-TR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FİYAT POLİTİKASI</a:t>
              </a:r>
              <a:endParaRPr lang="tr-TR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/>
                <a:t>    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81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b" anchorCtr="0">
            <a:normAutofit/>
          </a:bodyPr>
          <a:lstStyle/>
          <a:p>
            <a:r>
              <a:rPr sz="3200" b="1" dirty="0" smtClean="0">
                <a:solidFill>
                  <a:prstClr val="white"/>
                </a:solidFill>
              </a:rPr>
              <a:t>FİYATLANDIRMA POLİTİKASI</a:t>
            </a:r>
            <a:endParaRPr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476672"/>
            <a:ext cx="7391401" cy="648072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MAKÜL SATIN ALMA VE TOPLAM SAHİP OLMA MALİYETİ </a:t>
            </a:r>
            <a:endParaRPr sz="2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endParaRPr sz="1900" dirty="0">
              <a:solidFill>
                <a:srgbClr val="2C99F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23728" y="6021288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KOLAY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396305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HIZLI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6588224" y="6003579"/>
            <a:ext cx="2085127" cy="5040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 smtClean="0">
                <a:solidFill>
                  <a:prstClr val="white"/>
                </a:solidFill>
              </a:rPr>
              <a:t>SORUNSUZ</a:t>
            </a:r>
            <a:endParaRPr dirty="0">
              <a:solidFill>
                <a:prstClr val="white"/>
              </a:solidFill>
            </a:endParaRPr>
          </a:p>
        </p:txBody>
      </p:sp>
      <p:grpSp>
        <p:nvGrpSpPr>
          <p:cNvPr id="32" name="Group 3"/>
          <p:cNvGrpSpPr/>
          <p:nvPr/>
        </p:nvGrpSpPr>
        <p:grpSpPr>
          <a:xfrm>
            <a:off x="1647961" y="2420888"/>
            <a:ext cx="4879034" cy="704920"/>
            <a:chOff x="6413721" y="3701144"/>
            <a:chExt cx="2645231" cy="1143000"/>
          </a:xfrm>
        </p:grpSpPr>
        <p:sp>
          <p:nvSpPr>
            <p:cNvPr id="33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MAKÜL BAKIM ANLAŞMASI MODELLERİ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35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"/>
          <p:cNvGrpSpPr/>
          <p:nvPr/>
        </p:nvGrpSpPr>
        <p:grpSpPr>
          <a:xfrm>
            <a:off x="1672959" y="3573016"/>
            <a:ext cx="4879034" cy="704920"/>
            <a:chOff x="6413721" y="3701144"/>
            <a:chExt cx="2645231" cy="1143000"/>
          </a:xfrm>
        </p:grpSpPr>
        <p:sp>
          <p:nvSpPr>
            <p:cNvPr id="41" name="Rectangle 14"/>
            <p:cNvSpPr/>
            <p:nvPr/>
          </p:nvSpPr>
          <p:spPr>
            <a:xfrm>
              <a:off x="6740294" y="3701144"/>
              <a:ext cx="2318658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mpd="thinThick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TextBox 7"/>
            <p:cNvSpPr txBox="1"/>
            <p:nvPr/>
          </p:nvSpPr>
          <p:spPr>
            <a:xfrm>
              <a:off x="6816493" y="3810000"/>
              <a:ext cx="2166258" cy="95381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r>
                <a:rPr lang="tr-TR" sz="150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YENİ ŞUBELER İÇİN, UYGUN TOPLAM SATIN ALMA MALİYETİ</a:t>
              </a:r>
              <a:endParaRPr sz="15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cxnSp>
          <p:nvCxnSpPr>
            <p:cNvPr id="43" name="Straight Connector 18"/>
            <p:cNvCxnSpPr/>
            <p:nvPr/>
          </p:nvCxnSpPr>
          <p:spPr>
            <a:xfrm>
              <a:off x="6413721" y="4332767"/>
              <a:ext cx="274320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85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30" y="4203427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tr-TR" sz="2000" dirty="0" smtClean="0">
                <a:solidFill>
                  <a:prstClr val="white"/>
                </a:solidFill>
              </a:rPr>
              <a:t>Bayileriniz, diledikleri an, bayi sipariş platformu üzerinden, Güncel Cari hesap durumlarını ve size olan borçlarını detaylı olarak takip edebiliyor..</a:t>
            </a:r>
            <a:endParaRPr lang="tr-TR" sz="2000" dirty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tr-TR" sz="2000" dirty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r>
              <a:rPr lang="tr-TR" sz="2000" dirty="0" smtClean="0">
                <a:solidFill>
                  <a:prstClr val="white"/>
                </a:solidFill>
              </a:rPr>
              <a:t>Muhasebe Departmanına , kendi işleri ile ilgilenmek üzere zaman kalıyor.</a:t>
            </a:r>
            <a:endParaRPr lang="tr-TR" sz="2000" dirty="0">
              <a:solidFill>
                <a:prstClr val="white"/>
              </a:solidFill>
            </a:endParaRPr>
          </a:p>
          <a:p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 fontScale="92500" lnSpcReduction="10000"/>
          </a:bodyPr>
          <a:lstStyle/>
          <a:p>
            <a:r>
              <a:rPr lang="tr-TR" sz="4400" b="1" dirty="0" smtClean="0">
                <a:solidFill>
                  <a:srgbClr val="7BCF27"/>
                </a:solidFill>
              </a:rPr>
              <a:t>ŞUBE-MERKEZ HER DAİM KORDİNASYON HALİNDE</a:t>
            </a:r>
            <a:endParaRPr lang="tr-TR" sz="4400" b="1" dirty="0">
              <a:solidFill>
                <a:srgbClr val="7BCF2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776" y="3141342"/>
            <a:ext cx="1247304" cy="160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124200"/>
            <a:ext cx="7086600" cy="14478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tr-TR" sz="2200" dirty="0" smtClean="0">
                <a:solidFill>
                  <a:prstClr val="white"/>
                </a:solidFill>
              </a:rPr>
              <a:t>Tüm kritik bilgiler WEB Üzerinde, Görsel ve Kapsamlı Bir Şekilde, Kullanıma Hazır</a:t>
            </a:r>
            <a:r>
              <a:rPr lang="tr-TR" sz="2000" dirty="0">
                <a:solidFill>
                  <a:prstClr val="white"/>
                </a:solidFill>
              </a:rPr>
              <a:t/>
            </a:r>
            <a:br>
              <a:rPr lang="tr-TR" sz="2000" dirty="0">
                <a:solidFill>
                  <a:prstClr val="white"/>
                </a:solidFill>
              </a:rPr>
            </a:b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57400" y="685800"/>
            <a:ext cx="7086600" cy="381000"/>
          </a:xfrm>
        </p:spPr>
        <p:txBody>
          <a:bodyPr/>
          <a:lstStyle/>
          <a:p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Heyecan verici yeni </a:t>
            </a:r>
            <a:r>
              <a:rPr lang="tr-TR" dirty="0" smtClean="0">
                <a:solidFill>
                  <a:prstClr val="white">
                    <a:lumMod val="65000"/>
                  </a:prstClr>
                </a:solidFill>
              </a:rPr>
              <a:t>gelişmeleri takip edin</a:t>
            </a:r>
            <a:endParaRPr lang="tr-TR" dirty="0">
              <a:solidFill>
                <a:prstClr val="white">
                  <a:lumMod val="65000"/>
                </a:prstClr>
              </a:solidFill>
            </a:endParaRPr>
          </a:p>
          <a:p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4572000"/>
            <a:ext cx="527452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endParaRPr lang="tr-T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7466" y="1524000"/>
            <a:ext cx="4931734" cy="5105400"/>
          </a:xfrm>
        </p:spPr>
        <p:txBody>
          <a:bodyPr>
            <a:normAutofit/>
          </a:bodyPr>
          <a:lstStyle/>
          <a:p>
            <a:r>
              <a:rPr lang="tr-TR" sz="2400" dirty="0"/>
              <a:t> </a:t>
            </a:r>
          </a:p>
          <a:p>
            <a:r>
              <a:rPr lang="tr-TR" sz="2400" dirty="0" err="1" smtClean="0">
                <a:latin typeface="Segoe Print" pitchFamily="2" charset="0"/>
              </a:rPr>
              <a:t>Hertürlü</a:t>
            </a:r>
            <a:r>
              <a:rPr lang="tr-TR" sz="2400" dirty="0" smtClean="0">
                <a:latin typeface="Segoe Print" pitchFamily="2" charset="0"/>
              </a:rPr>
              <a:t> </a:t>
            </a:r>
            <a:r>
              <a:rPr lang="tr-TR" sz="2400" dirty="0">
                <a:latin typeface="Segoe Print" pitchFamily="2" charset="0"/>
              </a:rPr>
              <a:t>Soru ve </a:t>
            </a:r>
            <a:r>
              <a:rPr lang="tr-TR" sz="2400" dirty="0" err="1">
                <a:latin typeface="Segoe Print" pitchFamily="2" charset="0"/>
              </a:rPr>
              <a:t>Onerileriniz</a:t>
            </a:r>
            <a:r>
              <a:rPr lang="tr-TR" sz="2400" dirty="0">
                <a:latin typeface="Segoe Print" pitchFamily="2" charset="0"/>
              </a:rPr>
              <a:t> </a:t>
            </a:r>
            <a:r>
              <a:rPr lang="tr-TR" sz="2400" dirty="0" smtClean="0">
                <a:latin typeface="Segoe Print" pitchFamily="2" charset="0"/>
              </a:rPr>
              <a:t>için </a:t>
            </a:r>
            <a:r>
              <a:rPr lang="tr-TR" sz="2400" dirty="0" err="1">
                <a:latin typeface="Segoe Print" pitchFamily="2" charset="0"/>
              </a:rPr>
              <a:t>asagidaki</a:t>
            </a:r>
            <a:r>
              <a:rPr lang="tr-TR" sz="2400" dirty="0">
                <a:latin typeface="Segoe Print" pitchFamily="2" charset="0"/>
              </a:rPr>
              <a:t> </a:t>
            </a:r>
            <a:r>
              <a:rPr lang="tr-TR" sz="2400" dirty="0" err="1">
                <a:latin typeface="Segoe Print" pitchFamily="2" charset="0"/>
              </a:rPr>
              <a:t>iletisim</a:t>
            </a:r>
            <a:r>
              <a:rPr lang="tr-TR" sz="2400" dirty="0">
                <a:latin typeface="Segoe Print" pitchFamily="2" charset="0"/>
              </a:rPr>
              <a:t> adreslerinden bizlere </a:t>
            </a:r>
            <a:r>
              <a:rPr lang="tr-TR" sz="2400" dirty="0" err="1" smtClean="0">
                <a:latin typeface="Segoe Print" pitchFamily="2" charset="0"/>
              </a:rPr>
              <a:t>Ulasabilirsiniz</a:t>
            </a:r>
            <a:endParaRPr lang="tr-TR" sz="2400" dirty="0" smtClean="0">
              <a:latin typeface="Segoe Print" pitchFamily="2" charset="0"/>
            </a:endParaRPr>
          </a:p>
          <a:p>
            <a:endParaRPr lang="tr-TR" sz="2400" dirty="0">
              <a:latin typeface="Segoe Print" pitchFamily="2" charset="0"/>
            </a:endParaRPr>
          </a:p>
          <a:p>
            <a:pPr algn="ctr">
              <a:spcAft>
                <a:spcPts val="900"/>
              </a:spcAft>
            </a:pPr>
            <a:r>
              <a:rPr lang="tr-TR" sz="1500" dirty="0" smtClean="0">
                <a:hlinkClick r:id="rId4"/>
              </a:rPr>
              <a:t>www.robotpos.com</a:t>
            </a:r>
            <a:endParaRPr lang="tr-TR" sz="1500" dirty="0"/>
          </a:p>
          <a:p>
            <a:pPr>
              <a:spcAft>
                <a:spcPts val="900"/>
              </a:spcAft>
            </a:pPr>
            <a:r>
              <a:rPr lang="tr-TR" sz="1500" dirty="0" err="1"/>
              <a:t>phone</a:t>
            </a:r>
            <a:r>
              <a:rPr lang="tr-TR" sz="1500" dirty="0"/>
              <a:t>: 216 517 19 50 | </a:t>
            </a:r>
            <a:r>
              <a:rPr lang="tr-TR" sz="1500" dirty="0" err="1"/>
              <a:t>email</a:t>
            </a:r>
            <a:r>
              <a:rPr lang="tr-TR" sz="1500" dirty="0"/>
              <a:t>: </a:t>
            </a:r>
            <a:r>
              <a:rPr lang="tr-TR" sz="1500" dirty="0" smtClean="0">
                <a:hlinkClick r:id="rId5"/>
              </a:rPr>
              <a:t>info@robotpos.com</a:t>
            </a:r>
            <a:endParaRPr lang="tr-TR" sz="1500" dirty="0"/>
          </a:p>
          <a:p>
            <a:r>
              <a:rPr lang="tr-TR" sz="1500" dirty="0" err="1"/>
              <a:t>Cobanyildizi</a:t>
            </a:r>
            <a:r>
              <a:rPr lang="tr-TR" sz="1500" dirty="0"/>
              <a:t> </a:t>
            </a:r>
            <a:r>
              <a:rPr lang="tr-TR" sz="1500" dirty="0" err="1"/>
              <a:t>Cd</a:t>
            </a:r>
            <a:r>
              <a:rPr lang="tr-TR" sz="1500" dirty="0"/>
              <a:t>. No : </a:t>
            </a:r>
            <a:r>
              <a:rPr lang="tr-TR" sz="1500" dirty="0" smtClean="0"/>
              <a:t>16 </a:t>
            </a:r>
            <a:r>
              <a:rPr lang="tr-TR" sz="1500" dirty="0"/>
              <a:t>Kartal –</a:t>
            </a:r>
            <a:r>
              <a:rPr lang="tr-TR" sz="1500" dirty="0" err="1"/>
              <a:t>Istanbul</a:t>
            </a:r>
            <a:r>
              <a:rPr lang="tr-TR" sz="1500" dirty="0"/>
              <a:t> </a:t>
            </a:r>
            <a:endParaRPr lang="tr-TR" sz="1500" dirty="0">
              <a:ea typeface="Calibri"/>
              <a:cs typeface="Times New Roman"/>
            </a:endParaRPr>
          </a:p>
          <a:p>
            <a:endParaRPr lang="tr-TR" sz="2400" dirty="0" smtClean="0">
              <a:latin typeface="Segoe Print" pitchFamily="2" charset="0"/>
            </a:endParaRPr>
          </a:p>
          <a:p>
            <a:endParaRPr lang="tr-TR" sz="2400" dirty="0">
              <a:latin typeface="Segoe Print" pitchFamily="2" charset="0"/>
            </a:endParaRPr>
          </a:p>
          <a:p>
            <a:endParaRPr lang="tr-TR" sz="2400" dirty="0">
              <a:latin typeface="Segoe Prin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2543" y="447674"/>
            <a:ext cx="5671457" cy="1000126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533401"/>
            <a:ext cx="4953000" cy="8382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tr-TR" sz="3200" b="1" dirty="0" smtClean="0">
                <a:solidFill>
                  <a:prstClr val="white"/>
                </a:solidFill>
              </a:rPr>
              <a:t>Teşekkür ediyoruz!</a:t>
            </a:r>
            <a:endParaRPr lang="tr-TR" sz="32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2272" cy="495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114800"/>
            <a:ext cx="3124200" cy="11556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tr-TR" sz="1700" dirty="0" smtClean="0">
                <a:solidFill>
                  <a:prstClr val="white">
                    <a:lumMod val="50000"/>
                  </a:prstClr>
                </a:solidFill>
              </a:rPr>
              <a:t>Teşekkür ediyoruz</a:t>
            </a:r>
            <a:endParaRPr lang="tr-T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073" name="Resim 5" descr="Açıklama: cid:image003.png@01CC1EA7.30D133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4050"/>
            <a:ext cx="15144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Kullanıcılarımız </a:t>
            </a:r>
            <a:r>
              <a:rPr lang="tr-TR" dirty="0" smtClean="0"/>
              <a:t>–</a:t>
            </a:r>
            <a:r>
              <a:rPr dirty="0" smtClean="0"/>
              <a:t>Zincir İşletmeler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 smtClean="0"/>
              <a:t>	</a:t>
            </a:r>
            <a:endParaRPr sz="1600" dirty="0"/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0" y="1772816"/>
            <a:ext cx="856417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Kullanıcılarımız </a:t>
            </a:r>
            <a:r>
              <a:rPr lang="tr-TR" dirty="0" smtClean="0"/>
              <a:t>–</a:t>
            </a:r>
            <a:r>
              <a:rPr dirty="0" smtClean="0"/>
              <a:t>Zincir İşletmeler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 smtClean="0"/>
              <a:t>	</a:t>
            </a:r>
            <a:endParaRPr sz="1600" dirty="0"/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5" y="1795519"/>
            <a:ext cx="8564170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Kullanıcılarımız </a:t>
            </a:r>
            <a:r>
              <a:rPr lang="tr-TR" dirty="0" smtClean="0"/>
              <a:t>–</a:t>
            </a:r>
            <a:r>
              <a:rPr dirty="0" smtClean="0"/>
              <a:t>Tekil İşletmeler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 smtClean="0"/>
              <a:t>	</a:t>
            </a:r>
            <a:endParaRPr sz="1600" dirty="0"/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8" y="1442760"/>
            <a:ext cx="8554644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Kullanıcılarımız </a:t>
            </a:r>
            <a:r>
              <a:rPr lang="tr-TR" dirty="0" smtClean="0"/>
              <a:t>–</a:t>
            </a:r>
            <a:r>
              <a:rPr dirty="0" smtClean="0"/>
              <a:t>Tekil İşletmeler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 smtClean="0"/>
              <a:t>	</a:t>
            </a:r>
            <a:endParaRPr sz="1600" dirty="0"/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8" y="1271286"/>
            <a:ext cx="8554644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6563" y="76200"/>
            <a:ext cx="840263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Kullanıcılarımız </a:t>
            </a:r>
            <a:r>
              <a:rPr lang="tr-TR" dirty="0" smtClean="0"/>
              <a:t>–</a:t>
            </a:r>
            <a:r>
              <a:rPr dirty="0" smtClean="0"/>
              <a:t>Tekil İşletmeler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 dirty="0" smtClean="0"/>
              <a:t>	</a:t>
            </a:r>
            <a:endParaRPr sz="1600" dirty="0"/>
          </a:p>
          <a:p>
            <a:pPr fontAlgn="auto">
              <a:spcAft>
                <a:spcPts val="0"/>
              </a:spcAft>
              <a:defRPr/>
            </a:pPr>
            <a:endParaRPr sz="1600"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78" y="1271286"/>
            <a:ext cx="8554644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PowerPoint 2010 Tanıtımı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 2010 Tanıtımı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werPoint 2010 Tanıtımı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owerPoint 2010 Tanıtımı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1504</Words>
  <Application>Microsoft Office PowerPoint</Application>
  <PresentationFormat>Ekran Gösterisi (4:3)</PresentationFormat>
  <Paragraphs>353</Paragraphs>
  <Slides>49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49</vt:i4>
      </vt:variant>
    </vt:vector>
  </HeadingPairs>
  <TitlesOfParts>
    <vt:vector size="58" baseType="lpstr">
      <vt:lpstr>Arial</vt:lpstr>
      <vt:lpstr>Calibri</vt:lpstr>
      <vt:lpstr>Georgia</vt:lpstr>
      <vt:lpstr>Segoe Print</vt:lpstr>
      <vt:lpstr>Times New Roman</vt:lpstr>
      <vt:lpstr>PowerPoint 2010 Tanıtımı</vt:lpstr>
      <vt:lpstr>1_PowerPoint 2010 Tanıtımı</vt:lpstr>
      <vt:lpstr>2_PowerPoint 2010 Tanıtımı</vt:lpstr>
      <vt:lpstr>3_PowerPoint 2010 Tanıtımı</vt:lpstr>
      <vt:lpstr> ÖZET SUNUM </vt:lpstr>
      <vt:lpstr> SUNU İÇERİĞİ </vt:lpstr>
      <vt:lpstr>Hakkımızda</vt:lpstr>
      <vt:lpstr>Hakkımızda</vt:lpstr>
      <vt:lpstr>Kullanıcılarımız –Zincir İşletmeler</vt:lpstr>
      <vt:lpstr>Kullanıcılarımız –Zincir İşletmeler</vt:lpstr>
      <vt:lpstr>Kullanıcılarımız –Tekil İşletmeler</vt:lpstr>
      <vt:lpstr>Kullanıcılarımız –Tekil İşletmeler</vt:lpstr>
      <vt:lpstr>Kullanıcılarımız –Tekil İşletmeler</vt:lpstr>
      <vt:lpstr>ÜRÜNLER</vt:lpstr>
      <vt:lpstr>İŞ AKIŞ DİAGRAMI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LOJİSTİK YÖNETİMİ </vt:lpstr>
      <vt:lpstr>LOJİSTİK YÖNETİMİ </vt:lpstr>
      <vt:lpstr>LOJİSTİK YÖNETİMİ </vt:lpstr>
      <vt:lpstr>PowerPoint Sunusu</vt:lpstr>
      <vt:lpstr>PowerPoint Sunusu</vt:lpstr>
      <vt:lpstr>PowerPoint Sunusu</vt:lpstr>
      <vt:lpstr>PowerPoint Sunusu</vt:lpstr>
      <vt:lpstr>Tüm kritik bilgiler WEB Üzerinde, Görsel ve Kapsamlı Bir Şekilde, Kullanıma Hazır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2011-06-11T07:28:08Z</dcterms:created>
  <dcterms:modified xsi:type="dcterms:W3CDTF">2015-11-10T07:10:15Z</dcterms:modified>
</cp:coreProperties>
</file>